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2" r:id="rId6"/>
    <p:sldId id="261" r:id="rId7"/>
    <p:sldId id="263" r:id="rId8"/>
    <p:sldId id="260" r:id="rId9"/>
    <p:sldId id="269" r:id="rId10"/>
    <p:sldId id="264" r:id="rId11"/>
    <p:sldId id="271" r:id="rId12"/>
    <p:sldId id="272" r:id="rId13"/>
    <p:sldId id="276" r:id="rId14"/>
    <p:sldId id="273" r:id="rId15"/>
    <p:sldId id="270" r:id="rId16"/>
    <p:sldId id="265" r:id="rId17"/>
    <p:sldId id="266" r:id="rId18"/>
    <p:sldId id="267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20658DC-38BD-48FC-8BC1-D9768C44D1B5}" v="1" dt="2024-05-27T03:33:40.788"/>
    <p1510:client id="{5091FA36-1291-49A4-B341-27DD76D7092D}" v="11" dt="2024-05-26T06:02:23.69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016" autoAdjust="0"/>
    <p:restoredTop sz="64508" autoAdjust="0"/>
  </p:normalViewPr>
  <p:slideViewPr>
    <p:cSldViewPr snapToGrid="0">
      <p:cViewPr varScale="1">
        <p:scale>
          <a:sx n="102" d="100"/>
          <a:sy n="102" d="100"/>
        </p:scale>
        <p:origin x="227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B08F724-676E-4D7F-82E3-AC8B43F15418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68795E8-BF50-4F72-9C2C-B9626E8FA62D}">
      <dgm:prSet/>
      <dgm:spPr/>
      <dgm:t>
        <a:bodyPr/>
        <a:lstStyle/>
        <a:p>
          <a:r>
            <a:rPr lang="en-AU" dirty="0"/>
            <a:t>Boid Model and Swarm Formations</a:t>
          </a:r>
          <a:endParaRPr lang="en-US" dirty="0"/>
        </a:p>
      </dgm:t>
    </dgm:pt>
    <dgm:pt modelId="{5675ABC1-4DFE-479A-A86D-6D8BFB67D7E7}" type="parTrans" cxnId="{397BC33B-0DB4-40D3-93E6-CCF1FEF8DF71}">
      <dgm:prSet/>
      <dgm:spPr/>
      <dgm:t>
        <a:bodyPr/>
        <a:lstStyle/>
        <a:p>
          <a:endParaRPr lang="en-US"/>
        </a:p>
      </dgm:t>
    </dgm:pt>
    <dgm:pt modelId="{FC89C0A4-FE30-4773-84B9-63EEE114280A}" type="sibTrans" cxnId="{397BC33B-0DB4-40D3-93E6-CCF1FEF8DF71}">
      <dgm:prSet/>
      <dgm:spPr/>
      <dgm:t>
        <a:bodyPr/>
        <a:lstStyle/>
        <a:p>
          <a:endParaRPr lang="en-US"/>
        </a:p>
      </dgm:t>
    </dgm:pt>
    <dgm:pt modelId="{59F16B68-80E5-4F0D-91BF-FEF013A51321}">
      <dgm:prSet/>
      <dgm:spPr/>
      <dgm:t>
        <a:bodyPr/>
        <a:lstStyle/>
        <a:p>
          <a:r>
            <a:rPr lang="en-AU" dirty="0"/>
            <a:t>Rules based between agents</a:t>
          </a:r>
          <a:endParaRPr lang="en-US" dirty="0"/>
        </a:p>
      </dgm:t>
    </dgm:pt>
    <dgm:pt modelId="{1DD65EFB-6FC2-4FD7-A0F6-DE338023A661}" type="parTrans" cxnId="{AF83792D-F4E3-449C-969E-CF71F2CB73FA}">
      <dgm:prSet/>
      <dgm:spPr/>
      <dgm:t>
        <a:bodyPr/>
        <a:lstStyle/>
        <a:p>
          <a:endParaRPr lang="en-US"/>
        </a:p>
      </dgm:t>
    </dgm:pt>
    <dgm:pt modelId="{B4CE1992-1D1C-45EA-925B-370A3D3B5F4D}" type="sibTrans" cxnId="{AF83792D-F4E3-449C-969E-CF71F2CB73FA}">
      <dgm:prSet/>
      <dgm:spPr/>
      <dgm:t>
        <a:bodyPr/>
        <a:lstStyle/>
        <a:p>
          <a:endParaRPr lang="en-US"/>
        </a:p>
      </dgm:t>
    </dgm:pt>
    <dgm:pt modelId="{8CA71709-32BF-4AE2-A801-5FFF278C53A9}">
      <dgm:prSet/>
      <dgm:spPr/>
      <dgm:t>
        <a:bodyPr/>
        <a:lstStyle/>
        <a:p>
          <a:r>
            <a:rPr lang="en-AU" dirty="0"/>
            <a:t>Applications of Heterogeneous Swarms</a:t>
          </a:r>
          <a:endParaRPr lang="en-US" dirty="0"/>
        </a:p>
      </dgm:t>
    </dgm:pt>
    <dgm:pt modelId="{C014CC10-713C-4294-9806-2C3419FFE384}" type="parTrans" cxnId="{7926F9C2-192B-48A6-89B2-8F6DF58CFB23}">
      <dgm:prSet/>
      <dgm:spPr/>
      <dgm:t>
        <a:bodyPr/>
        <a:lstStyle/>
        <a:p>
          <a:endParaRPr lang="en-US"/>
        </a:p>
      </dgm:t>
    </dgm:pt>
    <dgm:pt modelId="{CA0F22F8-E3FB-487F-BE17-C9D0E737C780}" type="sibTrans" cxnId="{7926F9C2-192B-48A6-89B2-8F6DF58CFB23}">
      <dgm:prSet/>
      <dgm:spPr/>
      <dgm:t>
        <a:bodyPr/>
        <a:lstStyle/>
        <a:p>
          <a:endParaRPr lang="en-US"/>
        </a:p>
      </dgm:t>
    </dgm:pt>
    <dgm:pt modelId="{B3484244-7200-45AF-902E-8DCEE0837574}">
      <dgm:prSet/>
      <dgm:spPr/>
      <dgm:t>
        <a:bodyPr/>
        <a:lstStyle/>
        <a:p>
          <a:r>
            <a:rPr lang="en-AU" dirty="0"/>
            <a:t>Search and rescue</a:t>
          </a:r>
          <a:endParaRPr lang="en-US" dirty="0"/>
        </a:p>
      </dgm:t>
    </dgm:pt>
    <dgm:pt modelId="{70D1178A-8929-4B8B-B13F-892F71EC7E37}" type="parTrans" cxnId="{BE397A93-778F-4578-B2A0-E75C768E70F0}">
      <dgm:prSet/>
      <dgm:spPr/>
      <dgm:t>
        <a:bodyPr/>
        <a:lstStyle/>
        <a:p>
          <a:endParaRPr lang="en-US"/>
        </a:p>
      </dgm:t>
    </dgm:pt>
    <dgm:pt modelId="{AFCB27E0-B070-4EF7-87D7-52C2C34D7C07}" type="sibTrans" cxnId="{BE397A93-778F-4578-B2A0-E75C768E70F0}">
      <dgm:prSet/>
      <dgm:spPr/>
      <dgm:t>
        <a:bodyPr/>
        <a:lstStyle/>
        <a:p>
          <a:endParaRPr lang="en-US"/>
        </a:p>
      </dgm:t>
    </dgm:pt>
    <dgm:pt modelId="{1EDC4A88-08BD-4BF0-A4E5-74D0DE58C8EA}">
      <dgm:prSet/>
      <dgm:spPr/>
      <dgm:t>
        <a:bodyPr/>
        <a:lstStyle/>
        <a:p>
          <a:r>
            <a:rPr lang="en-AU" dirty="0"/>
            <a:t>Environmental monitoring</a:t>
          </a:r>
          <a:endParaRPr lang="en-US" dirty="0"/>
        </a:p>
      </dgm:t>
    </dgm:pt>
    <dgm:pt modelId="{9D85D9CD-0639-4C73-9884-93A996AE8785}" type="parTrans" cxnId="{C0658EDD-B416-43F3-92F4-BDA6D68D3A92}">
      <dgm:prSet/>
      <dgm:spPr/>
      <dgm:t>
        <a:bodyPr/>
        <a:lstStyle/>
        <a:p>
          <a:endParaRPr lang="en-US"/>
        </a:p>
      </dgm:t>
    </dgm:pt>
    <dgm:pt modelId="{6F5A7D37-B9F3-4946-BC4C-A2937D35CFE9}" type="sibTrans" cxnId="{C0658EDD-B416-43F3-92F4-BDA6D68D3A92}">
      <dgm:prSet/>
      <dgm:spPr/>
      <dgm:t>
        <a:bodyPr/>
        <a:lstStyle/>
        <a:p>
          <a:endParaRPr lang="en-US"/>
        </a:p>
      </dgm:t>
    </dgm:pt>
    <dgm:pt modelId="{EAB30B0C-7488-4E31-94A1-4E4090E8F7D3}">
      <dgm:prSet/>
      <dgm:spPr/>
      <dgm:t>
        <a:bodyPr/>
        <a:lstStyle/>
        <a:p>
          <a:r>
            <a:rPr lang="en-AU" dirty="0"/>
            <a:t>Autonomous exploration</a:t>
          </a:r>
          <a:endParaRPr lang="en-US" dirty="0"/>
        </a:p>
      </dgm:t>
    </dgm:pt>
    <dgm:pt modelId="{3BCA1025-A8B8-4D3E-8F80-B249D60CBCEE}" type="parTrans" cxnId="{8B46DE71-561F-4116-95A4-9449225B8130}">
      <dgm:prSet/>
      <dgm:spPr/>
      <dgm:t>
        <a:bodyPr/>
        <a:lstStyle/>
        <a:p>
          <a:endParaRPr lang="en-US"/>
        </a:p>
      </dgm:t>
    </dgm:pt>
    <dgm:pt modelId="{3D5D0352-CFE0-4B49-83CC-DC9057EFB809}" type="sibTrans" cxnId="{8B46DE71-561F-4116-95A4-9449225B8130}">
      <dgm:prSet/>
      <dgm:spPr/>
      <dgm:t>
        <a:bodyPr/>
        <a:lstStyle/>
        <a:p>
          <a:endParaRPr lang="en-US"/>
        </a:p>
      </dgm:t>
    </dgm:pt>
    <dgm:pt modelId="{9A978FA5-1B60-4E9E-919D-4B8D3F3CCFB4}">
      <dgm:prSet/>
      <dgm:spPr/>
      <dgm:t>
        <a:bodyPr/>
        <a:lstStyle/>
        <a:p>
          <a:r>
            <a:rPr lang="en-AU" dirty="0"/>
            <a:t>Benefits of Heterogeneous Swarms</a:t>
          </a:r>
          <a:endParaRPr lang="en-US" dirty="0"/>
        </a:p>
      </dgm:t>
    </dgm:pt>
    <dgm:pt modelId="{26DF40BB-ED57-447D-86DC-3358018168D0}" type="parTrans" cxnId="{431C3FA5-B729-4782-85EE-4FD2F5927058}">
      <dgm:prSet/>
      <dgm:spPr/>
      <dgm:t>
        <a:bodyPr/>
        <a:lstStyle/>
        <a:p>
          <a:endParaRPr lang="en-US"/>
        </a:p>
      </dgm:t>
    </dgm:pt>
    <dgm:pt modelId="{F630BDDC-0010-4C02-8E5D-E28269CBED89}" type="sibTrans" cxnId="{431C3FA5-B729-4782-85EE-4FD2F5927058}">
      <dgm:prSet/>
      <dgm:spPr/>
      <dgm:t>
        <a:bodyPr/>
        <a:lstStyle/>
        <a:p>
          <a:endParaRPr lang="en-US"/>
        </a:p>
      </dgm:t>
    </dgm:pt>
    <dgm:pt modelId="{BEC1950F-D00C-41CA-AB44-E7ABD4784CA7}">
      <dgm:prSet/>
      <dgm:spPr/>
      <dgm:t>
        <a:bodyPr/>
        <a:lstStyle/>
        <a:p>
          <a:r>
            <a:rPr lang="en-AU" dirty="0"/>
            <a:t>Scalable</a:t>
          </a:r>
          <a:endParaRPr lang="en-US" dirty="0"/>
        </a:p>
      </dgm:t>
    </dgm:pt>
    <dgm:pt modelId="{E4359841-0496-4B28-9F71-C8163837E175}" type="parTrans" cxnId="{070124C8-98E9-44D1-95DE-ACF0EDD3B7D5}">
      <dgm:prSet/>
      <dgm:spPr/>
      <dgm:t>
        <a:bodyPr/>
        <a:lstStyle/>
        <a:p>
          <a:endParaRPr lang="en-US"/>
        </a:p>
      </dgm:t>
    </dgm:pt>
    <dgm:pt modelId="{73525646-F675-425A-8ED9-036F784BBB8D}" type="sibTrans" cxnId="{070124C8-98E9-44D1-95DE-ACF0EDD3B7D5}">
      <dgm:prSet/>
      <dgm:spPr/>
      <dgm:t>
        <a:bodyPr/>
        <a:lstStyle/>
        <a:p>
          <a:endParaRPr lang="en-US"/>
        </a:p>
      </dgm:t>
    </dgm:pt>
    <dgm:pt modelId="{75445B38-0FD0-4150-A440-430CB6776C46}">
      <dgm:prSet/>
      <dgm:spPr/>
      <dgm:t>
        <a:bodyPr/>
        <a:lstStyle/>
        <a:p>
          <a:r>
            <a:rPr lang="en-AU" dirty="0"/>
            <a:t>Robust</a:t>
          </a:r>
          <a:endParaRPr lang="en-US" dirty="0"/>
        </a:p>
      </dgm:t>
    </dgm:pt>
    <dgm:pt modelId="{7E47D0A8-629E-48B9-A238-8550C4F98651}" type="parTrans" cxnId="{18AFE101-1BB5-4A48-9E19-2AEC7DE15EDA}">
      <dgm:prSet/>
      <dgm:spPr/>
      <dgm:t>
        <a:bodyPr/>
        <a:lstStyle/>
        <a:p>
          <a:endParaRPr lang="en-US"/>
        </a:p>
      </dgm:t>
    </dgm:pt>
    <dgm:pt modelId="{2A8FBFB8-1C8F-4E7C-8DDF-8C2C20E966B3}" type="sibTrans" cxnId="{18AFE101-1BB5-4A48-9E19-2AEC7DE15EDA}">
      <dgm:prSet/>
      <dgm:spPr/>
      <dgm:t>
        <a:bodyPr/>
        <a:lstStyle/>
        <a:p>
          <a:endParaRPr lang="en-US"/>
        </a:p>
      </dgm:t>
    </dgm:pt>
    <dgm:pt modelId="{6AA48DF8-7065-431F-A033-62392B7DAA98}">
      <dgm:prSet/>
      <dgm:spPr/>
      <dgm:t>
        <a:bodyPr/>
        <a:lstStyle/>
        <a:p>
          <a:r>
            <a:rPr lang="en-AU" dirty="0"/>
            <a:t>Flexible</a:t>
          </a:r>
          <a:endParaRPr lang="en-US" dirty="0"/>
        </a:p>
      </dgm:t>
    </dgm:pt>
    <dgm:pt modelId="{8A8708BC-A4C3-44F8-B974-60C6442B2254}" type="parTrans" cxnId="{F9245D05-8D13-472E-9333-3D79B86AF474}">
      <dgm:prSet/>
      <dgm:spPr/>
      <dgm:t>
        <a:bodyPr/>
        <a:lstStyle/>
        <a:p>
          <a:endParaRPr lang="en-US"/>
        </a:p>
      </dgm:t>
    </dgm:pt>
    <dgm:pt modelId="{4E071191-A7A1-41F4-AE48-4D19E0F708D6}" type="sibTrans" cxnId="{F9245D05-8D13-472E-9333-3D79B86AF474}">
      <dgm:prSet/>
      <dgm:spPr/>
      <dgm:t>
        <a:bodyPr/>
        <a:lstStyle/>
        <a:p>
          <a:endParaRPr lang="en-US"/>
        </a:p>
      </dgm:t>
    </dgm:pt>
    <dgm:pt modelId="{BBE91757-7888-4059-9511-1FBD102670D1}">
      <dgm:prSet/>
      <dgm:spPr/>
      <dgm:t>
        <a:bodyPr/>
        <a:lstStyle/>
        <a:p>
          <a:r>
            <a:rPr lang="en-AU" dirty="0"/>
            <a:t>Capable</a:t>
          </a:r>
          <a:endParaRPr lang="en-US" dirty="0"/>
        </a:p>
      </dgm:t>
    </dgm:pt>
    <dgm:pt modelId="{0308C7E6-2452-419E-B909-9EA7E79DB97B}" type="parTrans" cxnId="{980DCB01-56DD-47E9-9658-396D07C47E9C}">
      <dgm:prSet/>
      <dgm:spPr/>
      <dgm:t>
        <a:bodyPr/>
        <a:lstStyle/>
        <a:p>
          <a:endParaRPr lang="en-US"/>
        </a:p>
      </dgm:t>
    </dgm:pt>
    <dgm:pt modelId="{9E22FCA3-B860-405A-82BB-8E5B18C3198B}" type="sibTrans" cxnId="{980DCB01-56DD-47E9-9658-396D07C47E9C}">
      <dgm:prSet/>
      <dgm:spPr/>
      <dgm:t>
        <a:bodyPr/>
        <a:lstStyle/>
        <a:p>
          <a:endParaRPr lang="en-US"/>
        </a:p>
      </dgm:t>
    </dgm:pt>
    <dgm:pt modelId="{305409B5-95F2-46BF-9009-1E95AEC8C8AC}">
      <dgm:prSet/>
      <dgm:spPr/>
      <dgm:t>
        <a:bodyPr/>
        <a:lstStyle/>
        <a:p>
          <a:r>
            <a:rPr lang="en-US" dirty="0"/>
            <a:t>Models natural swarm intelligence</a:t>
          </a:r>
        </a:p>
      </dgm:t>
    </dgm:pt>
    <dgm:pt modelId="{B25C1D7B-2483-4D0C-8C3D-B03C4EBD5AC6}" type="parTrans" cxnId="{913D0004-1D94-4B62-B38C-3B4ED4A9F82E}">
      <dgm:prSet/>
      <dgm:spPr/>
      <dgm:t>
        <a:bodyPr/>
        <a:lstStyle/>
        <a:p>
          <a:endParaRPr lang="en-AU"/>
        </a:p>
      </dgm:t>
    </dgm:pt>
    <dgm:pt modelId="{3C62BC7F-35B8-43E8-9C28-41CD3C01C548}" type="sibTrans" cxnId="{913D0004-1D94-4B62-B38C-3B4ED4A9F82E}">
      <dgm:prSet/>
      <dgm:spPr/>
      <dgm:t>
        <a:bodyPr/>
        <a:lstStyle/>
        <a:p>
          <a:endParaRPr lang="en-AU"/>
        </a:p>
      </dgm:t>
    </dgm:pt>
    <dgm:pt modelId="{0941A513-47F1-44F5-807E-82C04FA050F0}" type="pres">
      <dgm:prSet presAssocID="{9B08F724-676E-4D7F-82E3-AC8B43F15418}" presName="Name0" presStyleCnt="0">
        <dgm:presLayoutVars>
          <dgm:dir/>
          <dgm:animLvl val="lvl"/>
          <dgm:resizeHandles val="exact"/>
        </dgm:presLayoutVars>
      </dgm:prSet>
      <dgm:spPr/>
    </dgm:pt>
    <dgm:pt modelId="{6BB96493-2B47-4D95-AEF0-53ADB1FD224C}" type="pres">
      <dgm:prSet presAssocID="{A68795E8-BF50-4F72-9C2C-B9626E8FA62D}" presName="linNode" presStyleCnt="0"/>
      <dgm:spPr/>
    </dgm:pt>
    <dgm:pt modelId="{A7A857B1-7E92-4F43-B84F-FDA87B7DDAEA}" type="pres">
      <dgm:prSet presAssocID="{A68795E8-BF50-4F72-9C2C-B9626E8FA62D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8FDBB354-25ED-4563-B57D-D7DE73907825}" type="pres">
      <dgm:prSet presAssocID="{A68795E8-BF50-4F72-9C2C-B9626E8FA62D}" presName="descendantText" presStyleLbl="alignAccFollowNode1" presStyleIdx="0" presStyleCnt="3">
        <dgm:presLayoutVars>
          <dgm:bulletEnabled val="1"/>
        </dgm:presLayoutVars>
      </dgm:prSet>
      <dgm:spPr/>
    </dgm:pt>
    <dgm:pt modelId="{338679F2-7F8C-41B6-9ACE-FD875DE05AF4}" type="pres">
      <dgm:prSet presAssocID="{FC89C0A4-FE30-4773-84B9-63EEE114280A}" presName="sp" presStyleCnt="0"/>
      <dgm:spPr/>
    </dgm:pt>
    <dgm:pt modelId="{682137A2-1AC6-4CA4-8BE0-3CB02140D05C}" type="pres">
      <dgm:prSet presAssocID="{8CA71709-32BF-4AE2-A801-5FFF278C53A9}" presName="linNode" presStyleCnt="0"/>
      <dgm:spPr/>
    </dgm:pt>
    <dgm:pt modelId="{37901D25-5503-48BC-8A12-0CD457B7BE21}" type="pres">
      <dgm:prSet presAssocID="{8CA71709-32BF-4AE2-A801-5FFF278C53A9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AA4CBB48-2EE7-497D-827F-A3E9B467F2BE}" type="pres">
      <dgm:prSet presAssocID="{8CA71709-32BF-4AE2-A801-5FFF278C53A9}" presName="descendantText" presStyleLbl="alignAccFollowNode1" presStyleIdx="1" presStyleCnt="3">
        <dgm:presLayoutVars>
          <dgm:bulletEnabled val="1"/>
        </dgm:presLayoutVars>
      </dgm:prSet>
      <dgm:spPr/>
    </dgm:pt>
    <dgm:pt modelId="{75348214-CBB7-4FD9-9E9E-50276AA2939A}" type="pres">
      <dgm:prSet presAssocID="{CA0F22F8-E3FB-487F-BE17-C9D0E737C780}" presName="sp" presStyleCnt="0"/>
      <dgm:spPr/>
    </dgm:pt>
    <dgm:pt modelId="{D0F8B395-3F9F-4484-8BF2-96B7477CECC9}" type="pres">
      <dgm:prSet presAssocID="{9A978FA5-1B60-4E9E-919D-4B8D3F3CCFB4}" presName="linNode" presStyleCnt="0"/>
      <dgm:spPr/>
    </dgm:pt>
    <dgm:pt modelId="{B16B93BB-F706-4B37-A12C-80308BF0B54A}" type="pres">
      <dgm:prSet presAssocID="{9A978FA5-1B60-4E9E-919D-4B8D3F3CCFB4}" presName="parentText" presStyleLbl="node1" presStyleIdx="2" presStyleCnt="3">
        <dgm:presLayoutVars>
          <dgm:chMax val="1"/>
          <dgm:bulletEnabled val="1"/>
        </dgm:presLayoutVars>
      </dgm:prSet>
      <dgm:spPr/>
    </dgm:pt>
    <dgm:pt modelId="{34B3D636-16EC-4CAE-B32A-69563DC4F181}" type="pres">
      <dgm:prSet presAssocID="{9A978FA5-1B60-4E9E-919D-4B8D3F3CCFB4}" presName="descendantText" presStyleLbl="alignAccFollowNode1" presStyleIdx="2" presStyleCnt="3">
        <dgm:presLayoutVars>
          <dgm:bulletEnabled val="1"/>
        </dgm:presLayoutVars>
      </dgm:prSet>
      <dgm:spPr/>
    </dgm:pt>
  </dgm:ptLst>
  <dgm:cxnLst>
    <dgm:cxn modelId="{980DCB01-56DD-47E9-9658-396D07C47E9C}" srcId="{9A978FA5-1B60-4E9E-919D-4B8D3F3CCFB4}" destId="{BBE91757-7888-4059-9511-1FBD102670D1}" srcOrd="3" destOrd="0" parTransId="{0308C7E6-2452-419E-B909-9EA7E79DB97B}" sibTransId="{9E22FCA3-B860-405A-82BB-8E5B18C3198B}"/>
    <dgm:cxn modelId="{18AFE101-1BB5-4A48-9E19-2AEC7DE15EDA}" srcId="{9A978FA5-1B60-4E9E-919D-4B8D3F3CCFB4}" destId="{75445B38-0FD0-4150-A440-430CB6776C46}" srcOrd="1" destOrd="0" parTransId="{7E47D0A8-629E-48B9-A238-8550C4F98651}" sibTransId="{2A8FBFB8-1C8F-4E7C-8DDF-8C2C20E966B3}"/>
    <dgm:cxn modelId="{913D0004-1D94-4B62-B38C-3B4ED4A9F82E}" srcId="{A68795E8-BF50-4F72-9C2C-B9626E8FA62D}" destId="{305409B5-95F2-46BF-9009-1E95AEC8C8AC}" srcOrd="1" destOrd="0" parTransId="{B25C1D7B-2483-4D0C-8C3D-B03C4EBD5AC6}" sibTransId="{3C62BC7F-35B8-43E8-9C28-41CD3C01C548}"/>
    <dgm:cxn modelId="{F9245D05-8D13-472E-9333-3D79B86AF474}" srcId="{9A978FA5-1B60-4E9E-919D-4B8D3F3CCFB4}" destId="{6AA48DF8-7065-431F-A033-62392B7DAA98}" srcOrd="2" destOrd="0" parTransId="{8A8708BC-A4C3-44F8-B974-60C6442B2254}" sibTransId="{4E071191-A7A1-41F4-AE48-4D19E0F708D6}"/>
    <dgm:cxn modelId="{A6C8861F-BA4C-4D6B-9903-FF00408C8E6E}" type="presOf" srcId="{9B08F724-676E-4D7F-82E3-AC8B43F15418}" destId="{0941A513-47F1-44F5-807E-82C04FA050F0}" srcOrd="0" destOrd="0" presId="urn:microsoft.com/office/officeart/2005/8/layout/vList5"/>
    <dgm:cxn modelId="{726C7322-CDED-4798-88F0-65B6881512F0}" type="presOf" srcId="{EAB30B0C-7488-4E31-94A1-4E4090E8F7D3}" destId="{AA4CBB48-2EE7-497D-827F-A3E9B467F2BE}" srcOrd="0" destOrd="2" presId="urn:microsoft.com/office/officeart/2005/8/layout/vList5"/>
    <dgm:cxn modelId="{AF83792D-F4E3-449C-969E-CF71F2CB73FA}" srcId="{A68795E8-BF50-4F72-9C2C-B9626E8FA62D}" destId="{59F16B68-80E5-4F0D-91BF-FEF013A51321}" srcOrd="0" destOrd="0" parTransId="{1DD65EFB-6FC2-4FD7-A0F6-DE338023A661}" sibTransId="{B4CE1992-1D1C-45EA-925B-370A3D3B5F4D}"/>
    <dgm:cxn modelId="{7E7AAF32-75D6-44BE-B476-2E07D43B7D1C}" type="presOf" srcId="{6AA48DF8-7065-431F-A033-62392B7DAA98}" destId="{34B3D636-16EC-4CAE-B32A-69563DC4F181}" srcOrd="0" destOrd="2" presId="urn:microsoft.com/office/officeart/2005/8/layout/vList5"/>
    <dgm:cxn modelId="{D0327B3B-7446-4F9F-BE50-131768FD1531}" type="presOf" srcId="{9A978FA5-1B60-4E9E-919D-4B8D3F3CCFB4}" destId="{B16B93BB-F706-4B37-A12C-80308BF0B54A}" srcOrd="0" destOrd="0" presId="urn:microsoft.com/office/officeart/2005/8/layout/vList5"/>
    <dgm:cxn modelId="{397BC33B-0DB4-40D3-93E6-CCF1FEF8DF71}" srcId="{9B08F724-676E-4D7F-82E3-AC8B43F15418}" destId="{A68795E8-BF50-4F72-9C2C-B9626E8FA62D}" srcOrd="0" destOrd="0" parTransId="{5675ABC1-4DFE-479A-A86D-6D8BFB67D7E7}" sibTransId="{FC89C0A4-FE30-4773-84B9-63EEE114280A}"/>
    <dgm:cxn modelId="{D485063C-4233-4EC3-BCDE-CD74A48438A8}" type="presOf" srcId="{BEC1950F-D00C-41CA-AB44-E7ABD4784CA7}" destId="{34B3D636-16EC-4CAE-B32A-69563DC4F181}" srcOrd="0" destOrd="0" presId="urn:microsoft.com/office/officeart/2005/8/layout/vList5"/>
    <dgm:cxn modelId="{380B3A62-B0A8-4181-8CA6-F0D471DA61B3}" type="presOf" srcId="{BBE91757-7888-4059-9511-1FBD102670D1}" destId="{34B3D636-16EC-4CAE-B32A-69563DC4F181}" srcOrd="0" destOrd="3" presId="urn:microsoft.com/office/officeart/2005/8/layout/vList5"/>
    <dgm:cxn modelId="{EF1BFB46-5F7A-42A2-A2D9-87B2DC008B56}" type="presOf" srcId="{8CA71709-32BF-4AE2-A801-5FFF278C53A9}" destId="{37901D25-5503-48BC-8A12-0CD457B7BE21}" srcOrd="0" destOrd="0" presId="urn:microsoft.com/office/officeart/2005/8/layout/vList5"/>
    <dgm:cxn modelId="{C9DEB54A-C492-4DE6-8823-E97B03AE694C}" type="presOf" srcId="{75445B38-0FD0-4150-A440-430CB6776C46}" destId="{34B3D636-16EC-4CAE-B32A-69563DC4F181}" srcOrd="0" destOrd="1" presId="urn:microsoft.com/office/officeart/2005/8/layout/vList5"/>
    <dgm:cxn modelId="{8B46DE71-561F-4116-95A4-9449225B8130}" srcId="{8CA71709-32BF-4AE2-A801-5FFF278C53A9}" destId="{EAB30B0C-7488-4E31-94A1-4E4090E8F7D3}" srcOrd="2" destOrd="0" parTransId="{3BCA1025-A8B8-4D3E-8F80-B249D60CBCEE}" sibTransId="{3D5D0352-CFE0-4B49-83CC-DC9057EFB809}"/>
    <dgm:cxn modelId="{5ED34A78-1D0E-433F-81DE-1FBBB429C8EB}" type="presOf" srcId="{B3484244-7200-45AF-902E-8DCEE0837574}" destId="{AA4CBB48-2EE7-497D-827F-A3E9B467F2BE}" srcOrd="0" destOrd="0" presId="urn:microsoft.com/office/officeart/2005/8/layout/vList5"/>
    <dgm:cxn modelId="{A1B45787-A64D-43E4-9F1A-8E7059FB459C}" type="presOf" srcId="{A68795E8-BF50-4F72-9C2C-B9626E8FA62D}" destId="{A7A857B1-7E92-4F43-B84F-FDA87B7DDAEA}" srcOrd="0" destOrd="0" presId="urn:microsoft.com/office/officeart/2005/8/layout/vList5"/>
    <dgm:cxn modelId="{BE397A93-778F-4578-B2A0-E75C768E70F0}" srcId="{8CA71709-32BF-4AE2-A801-5FFF278C53A9}" destId="{B3484244-7200-45AF-902E-8DCEE0837574}" srcOrd="0" destOrd="0" parTransId="{70D1178A-8929-4B8B-B13F-892F71EC7E37}" sibTransId="{AFCB27E0-B070-4EF7-87D7-52C2C34D7C07}"/>
    <dgm:cxn modelId="{431C3FA5-B729-4782-85EE-4FD2F5927058}" srcId="{9B08F724-676E-4D7F-82E3-AC8B43F15418}" destId="{9A978FA5-1B60-4E9E-919D-4B8D3F3CCFB4}" srcOrd="2" destOrd="0" parTransId="{26DF40BB-ED57-447D-86DC-3358018168D0}" sibTransId="{F630BDDC-0010-4C02-8E5D-E28269CBED89}"/>
    <dgm:cxn modelId="{F88878B0-6467-4B37-BBCD-059A508B290F}" type="presOf" srcId="{1EDC4A88-08BD-4BF0-A4E5-74D0DE58C8EA}" destId="{AA4CBB48-2EE7-497D-827F-A3E9B467F2BE}" srcOrd="0" destOrd="1" presId="urn:microsoft.com/office/officeart/2005/8/layout/vList5"/>
    <dgm:cxn modelId="{9585B5B4-27A4-40AE-916B-933196033A70}" type="presOf" srcId="{305409B5-95F2-46BF-9009-1E95AEC8C8AC}" destId="{8FDBB354-25ED-4563-B57D-D7DE73907825}" srcOrd="0" destOrd="1" presId="urn:microsoft.com/office/officeart/2005/8/layout/vList5"/>
    <dgm:cxn modelId="{7926F9C2-192B-48A6-89B2-8F6DF58CFB23}" srcId="{9B08F724-676E-4D7F-82E3-AC8B43F15418}" destId="{8CA71709-32BF-4AE2-A801-5FFF278C53A9}" srcOrd="1" destOrd="0" parTransId="{C014CC10-713C-4294-9806-2C3419FFE384}" sibTransId="{CA0F22F8-E3FB-487F-BE17-C9D0E737C780}"/>
    <dgm:cxn modelId="{FF8538C7-D6AB-442F-9751-A24CEB79333F}" type="presOf" srcId="{59F16B68-80E5-4F0D-91BF-FEF013A51321}" destId="{8FDBB354-25ED-4563-B57D-D7DE73907825}" srcOrd="0" destOrd="0" presId="urn:microsoft.com/office/officeart/2005/8/layout/vList5"/>
    <dgm:cxn modelId="{070124C8-98E9-44D1-95DE-ACF0EDD3B7D5}" srcId="{9A978FA5-1B60-4E9E-919D-4B8D3F3CCFB4}" destId="{BEC1950F-D00C-41CA-AB44-E7ABD4784CA7}" srcOrd="0" destOrd="0" parTransId="{E4359841-0496-4B28-9F71-C8163837E175}" sibTransId="{73525646-F675-425A-8ED9-036F784BBB8D}"/>
    <dgm:cxn modelId="{C0658EDD-B416-43F3-92F4-BDA6D68D3A92}" srcId="{8CA71709-32BF-4AE2-A801-5FFF278C53A9}" destId="{1EDC4A88-08BD-4BF0-A4E5-74D0DE58C8EA}" srcOrd="1" destOrd="0" parTransId="{9D85D9CD-0639-4C73-9884-93A996AE8785}" sibTransId="{6F5A7D37-B9F3-4946-BC4C-A2937D35CFE9}"/>
    <dgm:cxn modelId="{F73E1BAB-1053-4010-B48B-C48D91941E1F}" type="presParOf" srcId="{0941A513-47F1-44F5-807E-82C04FA050F0}" destId="{6BB96493-2B47-4D95-AEF0-53ADB1FD224C}" srcOrd="0" destOrd="0" presId="urn:microsoft.com/office/officeart/2005/8/layout/vList5"/>
    <dgm:cxn modelId="{1CC91A31-B0A0-4524-AB7A-96055EC17E5C}" type="presParOf" srcId="{6BB96493-2B47-4D95-AEF0-53ADB1FD224C}" destId="{A7A857B1-7E92-4F43-B84F-FDA87B7DDAEA}" srcOrd="0" destOrd="0" presId="urn:microsoft.com/office/officeart/2005/8/layout/vList5"/>
    <dgm:cxn modelId="{F9B9DD93-C946-4610-A61E-4D7A0B5439AF}" type="presParOf" srcId="{6BB96493-2B47-4D95-AEF0-53ADB1FD224C}" destId="{8FDBB354-25ED-4563-B57D-D7DE73907825}" srcOrd="1" destOrd="0" presId="urn:microsoft.com/office/officeart/2005/8/layout/vList5"/>
    <dgm:cxn modelId="{F467C8B4-50C9-42B3-BB1B-D8D08CF49562}" type="presParOf" srcId="{0941A513-47F1-44F5-807E-82C04FA050F0}" destId="{338679F2-7F8C-41B6-9ACE-FD875DE05AF4}" srcOrd="1" destOrd="0" presId="urn:microsoft.com/office/officeart/2005/8/layout/vList5"/>
    <dgm:cxn modelId="{91F718D6-2530-4B92-9701-72EC66230C85}" type="presParOf" srcId="{0941A513-47F1-44F5-807E-82C04FA050F0}" destId="{682137A2-1AC6-4CA4-8BE0-3CB02140D05C}" srcOrd="2" destOrd="0" presId="urn:microsoft.com/office/officeart/2005/8/layout/vList5"/>
    <dgm:cxn modelId="{FE49E1F8-2DB4-48D3-85D0-EB1D50BAA07A}" type="presParOf" srcId="{682137A2-1AC6-4CA4-8BE0-3CB02140D05C}" destId="{37901D25-5503-48BC-8A12-0CD457B7BE21}" srcOrd="0" destOrd="0" presId="urn:microsoft.com/office/officeart/2005/8/layout/vList5"/>
    <dgm:cxn modelId="{7B16D535-F9CF-4631-8BBB-1C65314B97EE}" type="presParOf" srcId="{682137A2-1AC6-4CA4-8BE0-3CB02140D05C}" destId="{AA4CBB48-2EE7-497D-827F-A3E9B467F2BE}" srcOrd="1" destOrd="0" presId="urn:microsoft.com/office/officeart/2005/8/layout/vList5"/>
    <dgm:cxn modelId="{59D1B0C1-7D0C-4005-AE11-BFED38DA3469}" type="presParOf" srcId="{0941A513-47F1-44F5-807E-82C04FA050F0}" destId="{75348214-CBB7-4FD9-9E9E-50276AA2939A}" srcOrd="3" destOrd="0" presId="urn:microsoft.com/office/officeart/2005/8/layout/vList5"/>
    <dgm:cxn modelId="{6E557880-63E0-49D0-8977-330EB950F70E}" type="presParOf" srcId="{0941A513-47F1-44F5-807E-82C04FA050F0}" destId="{D0F8B395-3F9F-4484-8BF2-96B7477CECC9}" srcOrd="4" destOrd="0" presId="urn:microsoft.com/office/officeart/2005/8/layout/vList5"/>
    <dgm:cxn modelId="{C86164C0-0E93-498F-8739-A4CF8C6A92AB}" type="presParOf" srcId="{D0F8B395-3F9F-4484-8BF2-96B7477CECC9}" destId="{B16B93BB-F706-4B37-A12C-80308BF0B54A}" srcOrd="0" destOrd="0" presId="urn:microsoft.com/office/officeart/2005/8/layout/vList5"/>
    <dgm:cxn modelId="{EABCC83F-FFB3-4F39-B167-AD0D71A18585}" type="presParOf" srcId="{D0F8B395-3F9F-4484-8BF2-96B7477CECC9}" destId="{34B3D636-16EC-4CAE-B32A-69563DC4F181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82E5811-0D81-4548-AB00-D869327DC70D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17664F58-B9DE-47B1-8003-BD0284FB41E2}">
      <dgm:prSet/>
      <dgm:spPr/>
      <dgm:t>
        <a:bodyPr/>
        <a:lstStyle/>
        <a:p>
          <a:r>
            <a:rPr lang="en-US" dirty="0"/>
            <a:t>RVR and BOLT Communications</a:t>
          </a:r>
        </a:p>
      </dgm:t>
    </dgm:pt>
    <dgm:pt modelId="{77A0BD3D-ECEA-4038-A199-F5ACE7633A36}" type="parTrans" cxnId="{6B83EF8E-3950-4E4F-864F-B7D41224A951}">
      <dgm:prSet/>
      <dgm:spPr/>
      <dgm:t>
        <a:bodyPr/>
        <a:lstStyle/>
        <a:p>
          <a:endParaRPr lang="en-US"/>
        </a:p>
      </dgm:t>
    </dgm:pt>
    <dgm:pt modelId="{7E4FF2DD-E143-4D10-B945-B43BBB5D9818}" type="sibTrans" cxnId="{6B83EF8E-3950-4E4F-864F-B7D41224A951}">
      <dgm:prSet/>
      <dgm:spPr/>
      <dgm:t>
        <a:bodyPr/>
        <a:lstStyle/>
        <a:p>
          <a:endParaRPr lang="en-US"/>
        </a:p>
      </dgm:t>
    </dgm:pt>
    <dgm:pt modelId="{6065C322-0229-4EA6-957D-EE6BDD60C7DA}">
      <dgm:prSet/>
      <dgm:spPr/>
      <dgm:t>
        <a:bodyPr/>
        <a:lstStyle/>
        <a:p>
          <a:r>
            <a:rPr lang="en-AU" dirty="0"/>
            <a:t>Simulations with size and agility heterogeneity</a:t>
          </a:r>
          <a:endParaRPr lang="en-US" dirty="0"/>
        </a:p>
      </dgm:t>
    </dgm:pt>
    <dgm:pt modelId="{F92067F2-B4E7-4165-BCE6-51668E382182}" type="parTrans" cxnId="{348C70BA-CE05-4E02-A36F-7430420310E5}">
      <dgm:prSet/>
      <dgm:spPr/>
      <dgm:t>
        <a:bodyPr/>
        <a:lstStyle/>
        <a:p>
          <a:endParaRPr lang="en-US"/>
        </a:p>
      </dgm:t>
    </dgm:pt>
    <dgm:pt modelId="{78FBDEB2-A622-44FC-B6CA-5F0D30C723B0}" type="sibTrans" cxnId="{348C70BA-CE05-4E02-A36F-7430420310E5}">
      <dgm:prSet/>
      <dgm:spPr/>
      <dgm:t>
        <a:bodyPr/>
        <a:lstStyle/>
        <a:p>
          <a:endParaRPr lang="en-US"/>
        </a:p>
      </dgm:t>
    </dgm:pt>
    <dgm:pt modelId="{CA294C79-CC73-4F7D-9A3B-1C7468C84BD1}">
      <dgm:prSet/>
      <dgm:spPr/>
      <dgm:t>
        <a:bodyPr/>
        <a:lstStyle/>
        <a:p>
          <a:r>
            <a:rPr lang="en-AU" dirty="0"/>
            <a:t>Heterogeneous Boid Swarming with Vicon Code </a:t>
          </a:r>
          <a:endParaRPr lang="en-US" dirty="0"/>
        </a:p>
      </dgm:t>
    </dgm:pt>
    <dgm:pt modelId="{01830FF7-237A-4A76-9464-314A0939FB80}" type="parTrans" cxnId="{30B10A80-38EB-4F58-A166-A9836D12B996}">
      <dgm:prSet/>
      <dgm:spPr/>
      <dgm:t>
        <a:bodyPr/>
        <a:lstStyle/>
        <a:p>
          <a:endParaRPr lang="en-US"/>
        </a:p>
      </dgm:t>
    </dgm:pt>
    <dgm:pt modelId="{07685317-D1EA-4DEE-B2A5-D98DA1B55FEA}" type="sibTrans" cxnId="{30B10A80-38EB-4F58-A166-A9836D12B996}">
      <dgm:prSet/>
      <dgm:spPr/>
      <dgm:t>
        <a:bodyPr/>
        <a:lstStyle/>
        <a:p>
          <a:endParaRPr lang="en-US"/>
        </a:p>
      </dgm:t>
    </dgm:pt>
    <dgm:pt modelId="{A56B8A76-C3EC-48BB-B283-1BD1F7ADC4A8}" type="pres">
      <dgm:prSet presAssocID="{882E5811-0D81-4548-AB00-D869327DC70D}" presName="root" presStyleCnt="0">
        <dgm:presLayoutVars>
          <dgm:dir/>
          <dgm:resizeHandles val="exact"/>
        </dgm:presLayoutVars>
      </dgm:prSet>
      <dgm:spPr/>
    </dgm:pt>
    <dgm:pt modelId="{5230452E-4521-4C48-BA43-67180F14DB97}" type="pres">
      <dgm:prSet presAssocID="{17664F58-B9DE-47B1-8003-BD0284FB41E2}" presName="compNode" presStyleCnt="0"/>
      <dgm:spPr/>
    </dgm:pt>
    <dgm:pt modelId="{7E81A530-DC66-4FB5-A142-B3F5075EAB97}" type="pres">
      <dgm:prSet presAssocID="{17664F58-B9DE-47B1-8003-BD0284FB41E2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ghtning bolt"/>
        </a:ext>
      </dgm:extLst>
    </dgm:pt>
    <dgm:pt modelId="{5BEE54BA-9228-4963-8176-A284286E4FFD}" type="pres">
      <dgm:prSet presAssocID="{17664F58-B9DE-47B1-8003-BD0284FB41E2}" presName="spaceRect" presStyleCnt="0"/>
      <dgm:spPr/>
    </dgm:pt>
    <dgm:pt modelId="{30AA833B-EEDF-4AA9-9F66-F60FCB7ACA63}" type="pres">
      <dgm:prSet presAssocID="{17664F58-B9DE-47B1-8003-BD0284FB41E2}" presName="textRect" presStyleLbl="revTx" presStyleIdx="0" presStyleCnt="3">
        <dgm:presLayoutVars>
          <dgm:chMax val="1"/>
          <dgm:chPref val="1"/>
        </dgm:presLayoutVars>
      </dgm:prSet>
      <dgm:spPr/>
    </dgm:pt>
    <dgm:pt modelId="{840A7B79-6673-4A6A-AE2F-20EE3DCC3602}" type="pres">
      <dgm:prSet presAssocID="{7E4FF2DD-E143-4D10-B945-B43BBB5D9818}" presName="sibTrans" presStyleCnt="0"/>
      <dgm:spPr/>
    </dgm:pt>
    <dgm:pt modelId="{5E598690-6A1D-46BB-889C-6CD9DEE5709A}" type="pres">
      <dgm:prSet presAssocID="{6065C322-0229-4EA6-957D-EE6BDD60C7DA}" presName="compNode" presStyleCnt="0"/>
      <dgm:spPr/>
    </dgm:pt>
    <dgm:pt modelId="{5F443F7D-99F8-45AE-9A18-8CD5B9566D5C}" type="pres">
      <dgm:prSet presAssocID="{6065C322-0229-4EA6-957D-EE6BDD60C7DA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C03B731F-C016-4BB9-BBBC-1E0A25AB6ABF}" type="pres">
      <dgm:prSet presAssocID="{6065C322-0229-4EA6-957D-EE6BDD60C7DA}" presName="spaceRect" presStyleCnt="0"/>
      <dgm:spPr/>
    </dgm:pt>
    <dgm:pt modelId="{49FBCB5D-801B-449C-9A0F-886D7FB28AFC}" type="pres">
      <dgm:prSet presAssocID="{6065C322-0229-4EA6-957D-EE6BDD60C7DA}" presName="textRect" presStyleLbl="revTx" presStyleIdx="1" presStyleCnt="3">
        <dgm:presLayoutVars>
          <dgm:chMax val="1"/>
          <dgm:chPref val="1"/>
        </dgm:presLayoutVars>
      </dgm:prSet>
      <dgm:spPr/>
    </dgm:pt>
    <dgm:pt modelId="{40823EE4-4CD8-4231-8719-923209D4FD55}" type="pres">
      <dgm:prSet presAssocID="{78FBDEB2-A622-44FC-B6CA-5F0D30C723B0}" presName="sibTrans" presStyleCnt="0"/>
      <dgm:spPr/>
    </dgm:pt>
    <dgm:pt modelId="{32E7C43B-E307-49FB-B568-8CABB590424C}" type="pres">
      <dgm:prSet presAssocID="{CA294C79-CC73-4F7D-9A3B-1C7468C84BD1}" presName="compNode" presStyleCnt="0"/>
      <dgm:spPr/>
    </dgm:pt>
    <dgm:pt modelId="{4AC017F3-6652-4197-9D64-9B89A4D8E004}" type="pres">
      <dgm:prSet presAssocID="{CA294C79-CC73-4F7D-9A3B-1C7468C84BD1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mart Phone"/>
        </a:ext>
      </dgm:extLst>
    </dgm:pt>
    <dgm:pt modelId="{C4FC9673-BDFC-4A56-A75D-61C9288928C2}" type="pres">
      <dgm:prSet presAssocID="{CA294C79-CC73-4F7D-9A3B-1C7468C84BD1}" presName="spaceRect" presStyleCnt="0"/>
      <dgm:spPr/>
    </dgm:pt>
    <dgm:pt modelId="{0E760D8B-2A54-4FC3-B1BF-3E2926575F84}" type="pres">
      <dgm:prSet presAssocID="{CA294C79-CC73-4F7D-9A3B-1C7468C84BD1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91BBCB2A-D014-476E-8E3E-669EA4A8252D}" type="presOf" srcId="{882E5811-0D81-4548-AB00-D869327DC70D}" destId="{A56B8A76-C3EC-48BB-B283-1BD1F7ADC4A8}" srcOrd="0" destOrd="0" presId="urn:microsoft.com/office/officeart/2018/2/layout/IconLabelList"/>
    <dgm:cxn modelId="{91A6D550-02DC-4D7D-9886-4D0BE4F01E98}" type="presOf" srcId="{6065C322-0229-4EA6-957D-EE6BDD60C7DA}" destId="{49FBCB5D-801B-449C-9A0F-886D7FB28AFC}" srcOrd="0" destOrd="0" presId="urn:microsoft.com/office/officeart/2018/2/layout/IconLabelList"/>
    <dgm:cxn modelId="{30B10A80-38EB-4F58-A166-A9836D12B996}" srcId="{882E5811-0D81-4548-AB00-D869327DC70D}" destId="{CA294C79-CC73-4F7D-9A3B-1C7468C84BD1}" srcOrd="2" destOrd="0" parTransId="{01830FF7-237A-4A76-9464-314A0939FB80}" sibTransId="{07685317-D1EA-4DEE-B2A5-D98DA1B55FEA}"/>
    <dgm:cxn modelId="{6B83EF8E-3950-4E4F-864F-B7D41224A951}" srcId="{882E5811-0D81-4548-AB00-D869327DC70D}" destId="{17664F58-B9DE-47B1-8003-BD0284FB41E2}" srcOrd="0" destOrd="0" parTransId="{77A0BD3D-ECEA-4038-A199-F5ACE7633A36}" sibTransId="{7E4FF2DD-E143-4D10-B945-B43BBB5D9818}"/>
    <dgm:cxn modelId="{6306619C-BBD4-4515-A62B-E3622C0310B6}" type="presOf" srcId="{17664F58-B9DE-47B1-8003-BD0284FB41E2}" destId="{30AA833B-EEDF-4AA9-9F66-F60FCB7ACA63}" srcOrd="0" destOrd="0" presId="urn:microsoft.com/office/officeart/2018/2/layout/IconLabelList"/>
    <dgm:cxn modelId="{9D6D1DAB-D2B2-4D13-BB71-F387412D63B2}" type="presOf" srcId="{CA294C79-CC73-4F7D-9A3B-1C7468C84BD1}" destId="{0E760D8B-2A54-4FC3-B1BF-3E2926575F84}" srcOrd="0" destOrd="0" presId="urn:microsoft.com/office/officeart/2018/2/layout/IconLabelList"/>
    <dgm:cxn modelId="{348C70BA-CE05-4E02-A36F-7430420310E5}" srcId="{882E5811-0D81-4548-AB00-D869327DC70D}" destId="{6065C322-0229-4EA6-957D-EE6BDD60C7DA}" srcOrd="1" destOrd="0" parTransId="{F92067F2-B4E7-4165-BCE6-51668E382182}" sibTransId="{78FBDEB2-A622-44FC-B6CA-5F0D30C723B0}"/>
    <dgm:cxn modelId="{8ADEB1A1-3282-4734-BA82-829343907997}" type="presParOf" srcId="{A56B8A76-C3EC-48BB-B283-1BD1F7ADC4A8}" destId="{5230452E-4521-4C48-BA43-67180F14DB97}" srcOrd="0" destOrd="0" presId="urn:microsoft.com/office/officeart/2018/2/layout/IconLabelList"/>
    <dgm:cxn modelId="{75B52ED2-9F6C-402D-B3C0-56A916E0A6F6}" type="presParOf" srcId="{5230452E-4521-4C48-BA43-67180F14DB97}" destId="{7E81A530-DC66-4FB5-A142-B3F5075EAB97}" srcOrd="0" destOrd="0" presId="urn:microsoft.com/office/officeart/2018/2/layout/IconLabelList"/>
    <dgm:cxn modelId="{5B072B2A-72E9-4B42-B20D-45671D73A491}" type="presParOf" srcId="{5230452E-4521-4C48-BA43-67180F14DB97}" destId="{5BEE54BA-9228-4963-8176-A284286E4FFD}" srcOrd="1" destOrd="0" presId="urn:microsoft.com/office/officeart/2018/2/layout/IconLabelList"/>
    <dgm:cxn modelId="{202B0335-FBBA-47B8-A1D2-909CCD7B0DE7}" type="presParOf" srcId="{5230452E-4521-4C48-BA43-67180F14DB97}" destId="{30AA833B-EEDF-4AA9-9F66-F60FCB7ACA63}" srcOrd="2" destOrd="0" presId="urn:microsoft.com/office/officeart/2018/2/layout/IconLabelList"/>
    <dgm:cxn modelId="{952C9CB3-1A2E-420F-AC51-143DB81CA0D0}" type="presParOf" srcId="{A56B8A76-C3EC-48BB-B283-1BD1F7ADC4A8}" destId="{840A7B79-6673-4A6A-AE2F-20EE3DCC3602}" srcOrd="1" destOrd="0" presId="urn:microsoft.com/office/officeart/2018/2/layout/IconLabelList"/>
    <dgm:cxn modelId="{AE19E6C5-083F-4098-91F6-B85BAA60D755}" type="presParOf" srcId="{A56B8A76-C3EC-48BB-B283-1BD1F7ADC4A8}" destId="{5E598690-6A1D-46BB-889C-6CD9DEE5709A}" srcOrd="2" destOrd="0" presId="urn:microsoft.com/office/officeart/2018/2/layout/IconLabelList"/>
    <dgm:cxn modelId="{AA9E2677-D4DE-4992-83BF-C7EDDB9A8AA7}" type="presParOf" srcId="{5E598690-6A1D-46BB-889C-6CD9DEE5709A}" destId="{5F443F7D-99F8-45AE-9A18-8CD5B9566D5C}" srcOrd="0" destOrd="0" presId="urn:microsoft.com/office/officeart/2018/2/layout/IconLabelList"/>
    <dgm:cxn modelId="{9C816C1E-7301-4A9E-AF40-325AF59D6CFB}" type="presParOf" srcId="{5E598690-6A1D-46BB-889C-6CD9DEE5709A}" destId="{C03B731F-C016-4BB9-BBBC-1E0A25AB6ABF}" srcOrd="1" destOrd="0" presId="urn:microsoft.com/office/officeart/2018/2/layout/IconLabelList"/>
    <dgm:cxn modelId="{90AFE4DB-93C0-48E4-8F1D-95EFF519A5DC}" type="presParOf" srcId="{5E598690-6A1D-46BB-889C-6CD9DEE5709A}" destId="{49FBCB5D-801B-449C-9A0F-886D7FB28AFC}" srcOrd="2" destOrd="0" presId="urn:microsoft.com/office/officeart/2018/2/layout/IconLabelList"/>
    <dgm:cxn modelId="{750CE29F-EE88-46A6-AC77-A149A860D446}" type="presParOf" srcId="{A56B8A76-C3EC-48BB-B283-1BD1F7ADC4A8}" destId="{40823EE4-4CD8-4231-8719-923209D4FD55}" srcOrd="3" destOrd="0" presId="urn:microsoft.com/office/officeart/2018/2/layout/IconLabelList"/>
    <dgm:cxn modelId="{1FCD21FD-705A-46BD-BAE5-36DBBD4F0E38}" type="presParOf" srcId="{A56B8A76-C3EC-48BB-B283-1BD1F7ADC4A8}" destId="{32E7C43B-E307-49FB-B568-8CABB590424C}" srcOrd="4" destOrd="0" presId="urn:microsoft.com/office/officeart/2018/2/layout/IconLabelList"/>
    <dgm:cxn modelId="{20463F82-4232-44C1-B7AD-B6AFEA25388A}" type="presParOf" srcId="{32E7C43B-E307-49FB-B568-8CABB590424C}" destId="{4AC017F3-6652-4197-9D64-9B89A4D8E004}" srcOrd="0" destOrd="0" presId="urn:microsoft.com/office/officeart/2018/2/layout/IconLabelList"/>
    <dgm:cxn modelId="{4F738E74-24B0-4AE4-9F3D-B9E1DC1E29CC}" type="presParOf" srcId="{32E7C43B-E307-49FB-B568-8CABB590424C}" destId="{C4FC9673-BDFC-4A56-A75D-61C9288928C2}" srcOrd="1" destOrd="0" presId="urn:microsoft.com/office/officeart/2018/2/layout/IconLabelList"/>
    <dgm:cxn modelId="{2B10923E-ED00-4924-B0DD-3264214260C9}" type="presParOf" srcId="{32E7C43B-E307-49FB-B568-8CABB590424C}" destId="{0E760D8B-2A54-4FC3-B1BF-3E2926575F84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DBB354-25ED-4563-B57D-D7DE73907825}">
      <dsp:nvSpPr>
        <dsp:cNvPr id="0" name=""/>
        <dsp:cNvSpPr/>
      </dsp:nvSpPr>
      <dsp:spPr>
        <a:xfrm rot="5400000">
          <a:off x="6589693" y="-2661723"/>
          <a:ext cx="1121829" cy="67299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714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AU" sz="1500" kern="1200" dirty="0"/>
            <a:t>Rules based between agents</a:t>
          </a:r>
          <a:endParaRPr lang="en-U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Models natural swarm intelligence</a:t>
          </a:r>
        </a:p>
      </dsp:txBody>
      <dsp:txXfrm rot="-5400000">
        <a:off x="3785616" y="197117"/>
        <a:ext cx="6675221" cy="1012303"/>
      </dsp:txXfrm>
    </dsp:sp>
    <dsp:sp modelId="{A7A857B1-7E92-4F43-B84F-FDA87B7DDAEA}">
      <dsp:nvSpPr>
        <dsp:cNvPr id="0" name=""/>
        <dsp:cNvSpPr/>
      </dsp:nvSpPr>
      <dsp:spPr>
        <a:xfrm>
          <a:off x="0" y="2124"/>
          <a:ext cx="3785616" cy="140228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714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51435" rIns="102870" bIns="5143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700" kern="1200" dirty="0"/>
            <a:t>Boid Model and Swarm Formations</a:t>
          </a:r>
          <a:endParaRPr lang="en-US" sz="2700" kern="1200" dirty="0"/>
        </a:p>
      </dsp:txBody>
      <dsp:txXfrm>
        <a:off x="68454" y="70578"/>
        <a:ext cx="3648708" cy="1265378"/>
      </dsp:txXfrm>
    </dsp:sp>
    <dsp:sp modelId="{AA4CBB48-2EE7-497D-827F-A3E9B467F2BE}">
      <dsp:nvSpPr>
        <dsp:cNvPr id="0" name=""/>
        <dsp:cNvSpPr/>
      </dsp:nvSpPr>
      <dsp:spPr>
        <a:xfrm rot="5400000">
          <a:off x="6589693" y="-1189323"/>
          <a:ext cx="1121829" cy="67299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714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AU" sz="1500" kern="1200" dirty="0"/>
            <a:t>Search and rescue</a:t>
          </a:r>
          <a:endParaRPr lang="en-U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AU" sz="1500" kern="1200" dirty="0"/>
            <a:t>Environmental monitoring</a:t>
          </a:r>
          <a:endParaRPr lang="en-U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AU" sz="1500" kern="1200" dirty="0"/>
            <a:t>Autonomous exploration</a:t>
          </a:r>
          <a:endParaRPr lang="en-US" sz="1500" kern="1200" dirty="0"/>
        </a:p>
      </dsp:txBody>
      <dsp:txXfrm rot="-5400000">
        <a:off x="3785616" y="1669517"/>
        <a:ext cx="6675221" cy="1012303"/>
      </dsp:txXfrm>
    </dsp:sp>
    <dsp:sp modelId="{37901D25-5503-48BC-8A12-0CD457B7BE21}">
      <dsp:nvSpPr>
        <dsp:cNvPr id="0" name=""/>
        <dsp:cNvSpPr/>
      </dsp:nvSpPr>
      <dsp:spPr>
        <a:xfrm>
          <a:off x="0" y="1474525"/>
          <a:ext cx="3785616" cy="140228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714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51435" rIns="102870" bIns="5143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700" kern="1200" dirty="0"/>
            <a:t>Applications of Heterogeneous Swarms</a:t>
          </a:r>
          <a:endParaRPr lang="en-US" sz="2700" kern="1200" dirty="0"/>
        </a:p>
      </dsp:txBody>
      <dsp:txXfrm>
        <a:off x="68454" y="1542979"/>
        <a:ext cx="3648708" cy="1265378"/>
      </dsp:txXfrm>
    </dsp:sp>
    <dsp:sp modelId="{34B3D636-16EC-4CAE-B32A-69563DC4F181}">
      <dsp:nvSpPr>
        <dsp:cNvPr id="0" name=""/>
        <dsp:cNvSpPr/>
      </dsp:nvSpPr>
      <dsp:spPr>
        <a:xfrm rot="5400000">
          <a:off x="6589693" y="283077"/>
          <a:ext cx="1121829" cy="67299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714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AU" sz="1500" kern="1200" dirty="0"/>
            <a:t>Scalable</a:t>
          </a:r>
          <a:endParaRPr lang="en-U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AU" sz="1500" kern="1200" dirty="0"/>
            <a:t>Robust</a:t>
          </a:r>
          <a:endParaRPr lang="en-U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AU" sz="1500" kern="1200" dirty="0"/>
            <a:t>Flexible</a:t>
          </a:r>
          <a:endParaRPr lang="en-U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AU" sz="1500" kern="1200" dirty="0"/>
            <a:t>Capable</a:t>
          </a:r>
          <a:endParaRPr lang="en-US" sz="1500" kern="1200" dirty="0"/>
        </a:p>
      </dsp:txBody>
      <dsp:txXfrm rot="-5400000">
        <a:off x="3785616" y="3141918"/>
        <a:ext cx="6675221" cy="1012303"/>
      </dsp:txXfrm>
    </dsp:sp>
    <dsp:sp modelId="{B16B93BB-F706-4B37-A12C-80308BF0B54A}">
      <dsp:nvSpPr>
        <dsp:cNvPr id="0" name=""/>
        <dsp:cNvSpPr/>
      </dsp:nvSpPr>
      <dsp:spPr>
        <a:xfrm>
          <a:off x="0" y="2946926"/>
          <a:ext cx="3785616" cy="140228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714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51435" rIns="102870" bIns="5143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700" kern="1200" dirty="0"/>
            <a:t>Benefits of Heterogeneous Swarms</a:t>
          </a:r>
          <a:endParaRPr lang="en-US" sz="2700" kern="1200" dirty="0"/>
        </a:p>
      </dsp:txBody>
      <dsp:txXfrm>
        <a:off x="68454" y="3015380"/>
        <a:ext cx="3648708" cy="126537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E81A530-DC66-4FB5-A142-B3F5075EAB97}">
      <dsp:nvSpPr>
        <dsp:cNvPr id="0" name=""/>
        <dsp:cNvSpPr/>
      </dsp:nvSpPr>
      <dsp:spPr>
        <a:xfrm>
          <a:off x="947201" y="818755"/>
          <a:ext cx="1451800" cy="14518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714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AA833B-EEDF-4AA9-9F66-F60FCB7ACA63}">
      <dsp:nvSpPr>
        <dsp:cNvPr id="0" name=""/>
        <dsp:cNvSpPr/>
      </dsp:nvSpPr>
      <dsp:spPr>
        <a:xfrm>
          <a:off x="59990" y="2654049"/>
          <a:ext cx="322622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RVR and BOLT Communications</a:t>
          </a:r>
        </a:p>
      </dsp:txBody>
      <dsp:txXfrm>
        <a:off x="59990" y="2654049"/>
        <a:ext cx="3226223" cy="720000"/>
      </dsp:txXfrm>
    </dsp:sp>
    <dsp:sp modelId="{5F443F7D-99F8-45AE-9A18-8CD5B9566D5C}">
      <dsp:nvSpPr>
        <dsp:cNvPr id="0" name=""/>
        <dsp:cNvSpPr/>
      </dsp:nvSpPr>
      <dsp:spPr>
        <a:xfrm>
          <a:off x="4738014" y="818755"/>
          <a:ext cx="1451800" cy="14518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714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9FBCB5D-801B-449C-9A0F-886D7FB28AFC}">
      <dsp:nvSpPr>
        <dsp:cNvPr id="0" name=""/>
        <dsp:cNvSpPr/>
      </dsp:nvSpPr>
      <dsp:spPr>
        <a:xfrm>
          <a:off x="3850802" y="2654049"/>
          <a:ext cx="322622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200" kern="1200" dirty="0"/>
            <a:t>Simulations with size and agility heterogeneity</a:t>
          </a:r>
          <a:endParaRPr lang="en-US" sz="2200" kern="1200" dirty="0"/>
        </a:p>
      </dsp:txBody>
      <dsp:txXfrm>
        <a:off x="3850802" y="2654049"/>
        <a:ext cx="3226223" cy="720000"/>
      </dsp:txXfrm>
    </dsp:sp>
    <dsp:sp modelId="{4AC017F3-6652-4197-9D64-9B89A4D8E004}">
      <dsp:nvSpPr>
        <dsp:cNvPr id="0" name=""/>
        <dsp:cNvSpPr/>
      </dsp:nvSpPr>
      <dsp:spPr>
        <a:xfrm>
          <a:off x="8528826" y="818755"/>
          <a:ext cx="1451800" cy="14518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714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760D8B-2A54-4FC3-B1BF-3E2926575F84}">
      <dsp:nvSpPr>
        <dsp:cNvPr id="0" name=""/>
        <dsp:cNvSpPr/>
      </dsp:nvSpPr>
      <dsp:spPr>
        <a:xfrm>
          <a:off x="7641615" y="2654049"/>
          <a:ext cx="322622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200" kern="1200" dirty="0"/>
            <a:t>Heterogeneous Boid Swarming with Vicon Code </a:t>
          </a:r>
          <a:endParaRPr lang="en-US" sz="2200" kern="1200" dirty="0"/>
        </a:p>
      </dsp:txBody>
      <dsp:txXfrm>
        <a:off x="7641615" y="2654049"/>
        <a:ext cx="3226223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876A15-1945-4D1B-8742-870CC9153F38}" type="datetimeFigureOut">
              <a:rPr lang="en-AU" smtClean="0"/>
              <a:t>27/05/2024</a:t>
            </a:fld>
            <a:endParaRPr lang="en-AU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3A4CD7-DEA5-4496-918E-E3ECFD451652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7912899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3A4CD7-DEA5-4496-918E-E3ECFD451652}" type="slidenum">
              <a:rPr lang="en-AU" smtClean="0"/>
              <a:t>1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6008264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3A4CD7-DEA5-4496-918E-E3ECFD451652}" type="slidenum">
              <a:rPr lang="en-AU" smtClean="0"/>
              <a:t>10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0494018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3A4CD7-DEA5-4496-918E-E3ECFD451652}" type="slidenum">
              <a:rPr lang="en-AU" smtClean="0"/>
              <a:t>11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628991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dirty="0"/>
              <a:t>During the simulation, after agents had initially formed swarms, two key issues were noticed, collisions and divergence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This is most likely due to the lack of scaling of swarm velocity as well as the lack of different </a:t>
            </a:r>
            <a:r>
              <a:rPr lang="en-US" dirty="0" err="1"/>
              <a:t>boid</a:t>
            </a:r>
            <a:r>
              <a:rPr lang="en-US" dirty="0"/>
              <a:t> rule radii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The simulations proved useful in uncovering possible challenges that may come about in the development and implementation of the full code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hence faster robots and slower robots need to have adjusted </a:t>
            </a:r>
            <a:r>
              <a:rPr lang="en-US" dirty="0" err="1"/>
              <a:t>boid</a:t>
            </a:r>
            <a:r>
              <a:rPr lang="en-US" dirty="0"/>
              <a:t> parameters or artificial linear and angular velocity limits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3A4CD7-DEA5-4496-918E-E3ECFD451652}" type="slidenum">
              <a:rPr lang="en-AU" smtClean="0"/>
              <a:t>12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242177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3A4CD7-DEA5-4496-918E-E3ECFD451652}" type="slidenum">
              <a:rPr lang="en-AU" smtClean="0"/>
              <a:t>13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179698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conceptual design of the code is to </a:t>
            </a:r>
            <a:r>
              <a:rPr lang="en-US" dirty="0" err="1"/>
              <a:t>initialise</a:t>
            </a:r>
            <a:r>
              <a:rPr lang="en-US" dirty="0"/>
              <a:t> each robot as a Boid agent under its own thread</a:t>
            </a:r>
          </a:p>
          <a:p>
            <a:pPr marL="171450" indent="-171450">
              <a:buFontTx/>
              <a:buChar char="-"/>
            </a:pPr>
            <a:r>
              <a:rPr lang="en-US" dirty="0"/>
              <a:t>To enable parallel computing</a:t>
            </a:r>
          </a:p>
          <a:p>
            <a:pPr marL="171450" indent="-171450">
              <a:buFontTx/>
              <a:buChar char="-"/>
            </a:pPr>
            <a:r>
              <a:rPr lang="en-US" dirty="0"/>
              <a:t>To enable raspberry Pi to host multiple BOLTs as well as its own RVR</a:t>
            </a:r>
          </a:p>
          <a:p>
            <a:pPr marL="171450" indent="-171450">
              <a:buFontTx/>
              <a:buChar char="-"/>
            </a:pPr>
            <a:r>
              <a:rPr lang="en-US" dirty="0"/>
              <a:t>To enable raspberry Pi to transmit its BOLT and RVR data to other Raspberry Pi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0" indent="0">
              <a:buFontTx/>
              <a:buNone/>
            </a:pPr>
            <a:r>
              <a:rPr lang="en-AU" dirty="0"/>
              <a:t>1</a:t>
            </a:r>
            <a:r>
              <a:rPr lang="en-AU" baseline="30000" dirty="0"/>
              <a:t>st</a:t>
            </a:r>
            <a:r>
              <a:rPr lang="en-AU" dirty="0"/>
              <a:t> iteration – </a:t>
            </a:r>
          </a:p>
          <a:p>
            <a:pPr marL="0" indent="0">
              <a:buFontTx/>
              <a:buNone/>
            </a:pPr>
            <a:r>
              <a:rPr lang="en-AU" dirty="0"/>
              <a:t>RVR and BOLTs were ran through specific methods under the Agent class </a:t>
            </a:r>
          </a:p>
          <a:p>
            <a:pPr marL="0" indent="0">
              <a:buFontTx/>
              <a:buNone/>
            </a:pPr>
            <a:r>
              <a:rPr lang="en-AU" dirty="0"/>
              <a:t>This caused issue with RVR control system that utilised an asyncio control loop while the BOLT spheroV2 library did not use this</a:t>
            </a:r>
          </a:p>
          <a:p>
            <a:pPr marL="0" indent="0">
              <a:buFontTx/>
              <a:buNone/>
            </a:pPr>
            <a:endParaRPr lang="en-AU" dirty="0"/>
          </a:p>
          <a:p>
            <a:pPr marL="0" indent="0">
              <a:buFontTx/>
              <a:buNone/>
            </a:pPr>
            <a:r>
              <a:rPr lang="en-AU" dirty="0"/>
              <a:t>2</a:t>
            </a:r>
            <a:r>
              <a:rPr lang="en-AU" baseline="30000" dirty="0"/>
              <a:t>nd</a:t>
            </a:r>
            <a:r>
              <a:rPr lang="en-AU" dirty="0"/>
              <a:t> iteration –</a:t>
            </a:r>
          </a:p>
          <a:p>
            <a:pPr marL="0" indent="0">
              <a:buFontTx/>
              <a:buNone/>
            </a:pPr>
            <a:r>
              <a:rPr lang="en-AU" dirty="0"/>
              <a:t>RVR and BOLT specific classes, </a:t>
            </a:r>
          </a:p>
          <a:p>
            <a:pPr marL="0" indent="0">
              <a:buFontTx/>
              <a:buNone/>
            </a:pPr>
            <a:r>
              <a:rPr lang="en-AU" dirty="0"/>
              <a:t>This has shown specific advantages in controlling the RVR and BOLT, resolving runtime issues and increasing modularity of the system</a:t>
            </a:r>
          </a:p>
          <a:p>
            <a:pPr marL="0" indent="0">
              <a:buFontTx/>
              <a:buNone/>
            </a:pPr>
            <a:r>
              <a:rPr lang="en-AU" dirty="0"/>
              <a:t>Vicon data is now handled outside of the Agent class in its own ViconLocator.py class.</a:t>
            </a:r>
          </a:p>
          <a:p>
            <a:pPr marL="0" indent="0">
              <a:buFontTx/>
              <a:buNone/>
            </a:pPr>
            <a:r>
              <a:rPr lang="en-AU" dirty="0"/>
              <a:t>The disadvantage of this is now objects must pass data between each other, which presents a software development and compute power challenge</a:t>
            </a:r>
          </a:p>
          <a:p>
            <a:pPr marL="0" indent="0">
              <a:buFontTx/>
              <a:buNone/>
            </a:pPr>
            <a:r>
              <a:rPr lang="en-AU" dirty="0"/>
              <a:t>Currently the data is passed through each object on the Raspberry Pi through a .</a:t>
            </a:r>
            <a:r>
              <a:rPr lang="en-AU" dirty="0" err="1"/>
              <a:t>json</a:t>
            </a:r>
            <a:r>
              <a:rPr lang="en-AU" dirty="0"/>
              <a:t> file - &gt; faster then a csv file while </a:t>
            </a:r>
            <a:r>
              <a:rPr lang="en-AU"/>
              <a:t>maintaining python dictionaries </a:t>
            </a:r>
            <a:r>
              <a:rPr lang="en-AU" dirty="0"/>
              <a:t>of locations</a:t>
            </a:r>
          </a:p>
          <a:p>
            <a:pPr marL="0" indent="0">
              <a:buFontTx/>
              <a:buNone/>
            </a:pPr>
            <a:endParaRPr lang="en-AU" dirty="0"/>
          </a:p>
          <a:p>
            <a:pPr marL="0" indent="0">
              <a:buFontTx/>
              <a:buNone/>
            </a:pP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3A4CD7-DEA5-4496-918E-E3ECFD451652}" type="slidenum">
              <a:rPr lang="en-AU" smtClean="0"/>
              <a:t>14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1308272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diagram shows both the communications scheme as well as the architecture of the entire system</a:t>
            </a:r>
          </a:p>
          <a:p>
            <a:endParaRPr lang="en-US" dirty="0"/>
          </a:p>
          <a:p>
            <a:r>
              <a:rPr lang="en-US" dirty="0"/>
              <a:t>This is the earlier version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3A4CD7-DEA5-4496-918E-E3ECFD451652}" type="slidenum">
              <a:rPr lang="en-AU" smtClean="0"/>
              <a:t>15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6660583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None/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Swarm robotics involves multiple robots working together to achieve a common goal, inspired by biological systems like flocks of birds or schools of fish.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ui-sans-serif"/>
            </a:endParaRPr>
          </a:p>
          <a:p>
            <a:pPr algn="l">
              <a:buFont typeface="Arial" panose="020B0604020202020204" pitchFamily="34" charset="0"/>
              <a:buNone/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Heterogeneous swarms consist of different types of robots, enhancing flexibility and functionality compared to homogeneous swarms, which use identical robots.</a:t>
            </a: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3A4CD7-DEA5-4496-918E-E3ECFD451652}" type="slidenum">
              <a:rPr lang="en-AU" smtClean="0"/>
              <a:t>2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1065742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Overview of Existing Research:</a:t>
            </a:r>
            <a:endParaRPr lang="en-US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ui-sans-serif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The Boid Model and Swarm Formations: Craig Reynolds' Boid model (1986) introduced the concept of simple agents (boids) following three rules: separation, alignment, and cohesion to simulate flocking behavior.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Key Applications: Swarm robotics has been used in areas such as search and rescue operations, environmental monitoring, and autonomous exploration.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Benefits of Heterogeneous Swarms: These swarms can perform complex tasks more efficiently by leveraging the unique strengths of different robots.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Key Findings:</a:t>
            </a:r>
            <a:endParaRPr lang="en-US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ui-sans-serif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Heterogeneous swarms can adapt to various environments and tasks better than homogeneous swarms.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Challenges include coordinating communication and movement among different types of robots.</a:t>
            </a: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3A4CD7-DEA5-4496-918E-E3ECFD451652}" type="slidenum">
              <a:rPr lang="en-AU" smtClean="0"/>
              <a:t>3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395884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Limited implementation of heterogeneous swarms using commercially available robots</a:t>
            </a:r>
          </a:p>
          <a:p>
            <a:pPr marL="171450" indent="-171450">
              <a:buFontTx/>
              <a:buChar char="-"/>
            </a:pPr>
            <a:r>
              <a:rPr lang="en-AU" dirty="0"/>
              <a:t>Most research papers utilise eye, hand and foot robots (find ref)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Formations in heterogeneous swarms are created using a top – down ‘control’ strategy vs. emergent collective behaviour</a:t>
            </a:r>
            <a:r>
              <a:rPr lang="en-AU" dirty="0"/>
              <a:t> (ref Abpeikar et al., Khan et al.)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AU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Relevance:</a:t>
            </a:r>
            <a:endParaRPr lang="en-US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ui-sans-serif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Addressing these gaps could lead to more practical and scalable swarm systems for a variety of applications.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3A4CD7-DEA5-4496-918E-E3ECFD451652}" type="slidenum">
              <a:rPr lang="en-AU" smtClean="0"/>
              <a:t>4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2775401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3A4CD7-DEA5-4496-918E-E3ECFD451652}" type="slidenum">
              <a:rPr lang="en-AU" smtClean="0"/>
              <a:t>5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275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Emergent collective motion and emergent formations have been shown by Khan et al. and Abpeikar et al. through modification to the Boid parameters</a:t>
            </a:r>
          </a:p>
          <a:p>
            <a:endParaRPr lang="en-US" dirty="0"/>
          </a:p>
          <a:p>
            <a:r>
              <a:rPr lang="en-US" dirty="0"/>
              <a:t>This can be seen within the slide, as the parameters match up to the different simulated emergent behaviour</a:t>
            </a:r>
          </a:p>
          <a:p>
            <a:endParaRPr lang="en-US" dirty="0"/>
          </a:p>
          <a:p>
            <a:r>
              <a:rPr lang="en-US" dirty="0"/>
              <a:t>The goal of this research project is to utilise this work and to modify and implement this within the heterogeneous swarm</a:t>
            </a:r>
          </a:p>
          <a:p>
            <a:endParaRPr lang="en-US" dirty="0"/>
          </a:p>
          <a:p>
            <a:r>
              <a:rPr lang="en-US" dirty="0"/>
              <a:t>This is made possible by provision of swarming code for both BOLT and RVR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3A4CD7-DEA5-4496-918E-E3ECFD451652}" type="slidenum">
              <a:rPr lang="en-AU" smtClean="0"/>
              <a:t>6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4481823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 about the idea:</a:t>
            </a:r>
            <a:br>
              <a:rPr lang="en-US" dirty="0"/>
            </a:br>
            <a:endParaRPr lang="en-US" dirty="0"/>
          </a:p>
          <a:p>
            <a:r>
              <a:rPr lang="en-US" dirty="0"/>
              <a:t>Get the comms working</a:t>
            </a:r>
          </a:p>
          <a:p>
            <a:r>
              <a:rPr lang="en-US" dirty="0"/>
              <a:t>Get the sims to figure out the problems</a:t>
            </a:r>
          </a:p>
          <a:p>
            <a:r>
              <a:rPr lang="en-US" dirty="0"/>
              <a:t>Write the code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3A4CD7-DEA5-4496-918E-E3ECFD451652}" type="slidenum">
              <a:rPr lang="en-AU" smtClean="0"/>
              <a:t>7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0811762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3A4CD7-DEA5-4496-918E-E3ECFD451652}" type="slidenum">
              <a:rPr lang="en-AU" smtClean="0"/>
              <a:t>8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7650311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3A4CD7-DEA5-4496-918E-E3ECFD451652}" type="slidenum">
              <a:rPr lang="en-AU" smtClean="0"/>
              <a:t>9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319460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31557E-BC15-10F5-ED32-0BFB81B343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1625B4-A30E-22E3-2C06-D63EFF9A39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86FE6B-C935-B5DA-DBBA-8CA55664F4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FFF93-2D01-4137-B945-BE4FB47124C0}" type="datetimeFigureOut">
              <a:rPr lang="en-AU" smtClean="0"/>
              <a:t>27/05/2024</a:t>
            </a:fld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9F0984-804C-E4C6-340E-135BFCEAC6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BD03B-F983-798E-D429-3342E6D7C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D031D-ADE8-401A-978B-55704A0E049B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6987844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853FF-0345-7053-FD7C-3A6A38422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4D41A28-4D15-D5F1-44E0-E75BFEFD10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54E784-823B-2FD9-7459-E3C5074247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FFF93-2D01-4137-B945-BE4FB47124C0}" type="datetimeFigureOut">
              <a:rPr lang="en-AU" smtClean="0"/>
              <a:t>27/05/2024</a:t>
            </a:fld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BF20FA-85AA-D848-5C30-3AAE595593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D40BBD-F7D9-C388-0AF3-CE4253BBE7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D031D-ADE8-401A-978B-55704A0E049B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7980047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D49BAC6-C15A-13D6-B569-7889C467726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58609BA-0D3C-CC29-D7AB-C0B437251E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0E2AB5-46A4-D668-55A1-B37A6A7C69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FFF93-2D01-4137-B945-BE4FB47124C0}" type="datetimeFigureOut">
              <a:rPr lang="en-AU" smtClean="0"/>
              <a:t>27/05/2024</a:t>
            </a:fld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4C1013-3259-95C7-129D-40B69589B2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F4B236-8084-3F15-4B03-61BDA70E4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D031D-ADE8-401A-978B-55704A0E049B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1898808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60EE9B-9D06-EEAE-3B65-EF7F93957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6E1996-CAD0-8A3B-068F-F6721CB7F1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2070DD-0E5C-425A-50AD-7BDAB4CE07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FFF93-2D01-4137-B945-BE4FB47124C0}" type="datetimeFigureOut">
              <a:rPr lang="en-AU" smtClean="0"/>
              <a:t>27/05/2024</a:t>
            </a:fld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6BC332-7110-9DEF-E6F7-A200941423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24BE9B-7ED2-BB1C-D8A3-1F54B232F9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D031D-ADE8-401A-978B-55704A0E049B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363516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6D87BD-B972-84A3-90F5-36BD10ED9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84696F-906A-F3C9-F0CC-F45F2914BD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ADCC07-09C7-2527-A365-AA69168465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FFF93-2D01-4137-B945-BE4FB47124C0}" type="datetimeFigureOut">
              <a:rPr lang="en-AU" smtClean="0"/>
              <a:t>27/05/2024</a:t>
            </a:fld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59AFAE-6EFD-FDA4-CE32-BCF03254A0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59E664-CCB7-E902-E7B0-F0CDDC5CC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D031D-ADE8-401A-978B-55704A0E049B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258143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875A0D-C1B7-466E-EAA9-6ADD1E779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A315B6-6872-168B-AD63-C4C8578AAD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7CFAE9-1A26-FA49-CC3F-010F438561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726914-0D9D-AF3C-72BC-05E27207FB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FFF93-2D01-4137-B945-BE4FB47124C0}" type="datetimeFigureOut">
              <a:rPr lang="en-AU" smtClean="0"/>
              <a:t>27/05/2024</a:t>
            </a:fld>
            <a:endParaRPr lang="en-AU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CC0D66-B86E-5175-FFE8-2C592DC5A6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AB741B-FACF-5A29-581A-ECFF39C9C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D031D-ADE8-401A-978B-55704A0E049B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1373173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70E86-074A-69FC-7CA9-7FC19AAF28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EDF14C-0AE0-7AFD-2758-F483E5514C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900E7E-9DE7-AA4D-9422-812977E995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813322-018F-3050-BC0D-E48B95BC0C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099DF16-3E93-D314-BEDA-5EB449FEE12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5707576-EE2F-0404-5580-CAB844A995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FFF93-2D01-4137-B945-BE4FB47124C0}" type="datetimeFigureOut">
              <a:rPr lang="en-AU" smtClean="0"/>
              <a:t>27/05/2024</a:t>
            </a:fld>
            <a:endParaRPr lang="en-AU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805598C-0ACD-1D30-759C-BB1980188A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E3559F4-0BE0-7B2A-A813-7064899BB3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D031D-ADE8-401A-978B-55704A0E049B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2085711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D3E00-5F8B-170D-B7E0-4CE2204BF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E709656-90A7-E0A8-B744-1E80F73670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FFF93-2D01-4137-B945-BE4FB47124C0}" type="datetimeFigureOut">
              <a:rPr lang="en-AU" smtClean="0"/>
              <a:t>27/05/2024</a:t>
            </a:fld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02721B-CCE2-33C3-254C-587D153D5E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9631CD-0451-33AE-F382-31F5F6FA98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D031D-ADE8-401A-978B-55704A0E049B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763974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E435434-A616-9E00-300A-A194861DCC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FFF93-2D01-4137-B945-BE4FB47124C0}" type="datetimeFigureOut">
              <a:rPr lang="en-AU" smtClean="0"/>
              <a:t>27/05/2024</a:t>
            </a:fld>
            <a:endParaRPr lang="en-A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7CA1612-B5B5-30DE-2CC3-B1CCC620BC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7340B4-4D32-684D-B2F7-489F6A9FF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D031D-ADE8-401A-978B-55704A0E049B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9961889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8CE9BF-9EDE-9B84-3BD0-72D41D0092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0BFAFA-FA07-79A9-66A7-B081A4C5C9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9848BA-6CFA-2A83-0D74-302B9DF904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3F4FDA-3518-AA7F-502F-654D45F05E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FFF93-2D01-4137-B945-BE4FB47124C0}" type="datetimeFigureOut">
              <a:rPr lang="en-AU" smtClean="0"/>
              <a:t>27/05/2024</a:t>
            </a:fld>
            <a:endParaRPr lang="en-AU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1B49A3-0CDA-DAB6-89DD-3BBA620DA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7858DE-2910-62CA-2A94-0D96F0DDE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D031D-ADE8-401A-978B-55704A0E049B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9463176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3CAE95-98EC-D487-3334-B0EE426994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42D31B4-8A69-BC75-61FF-7541E971137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6920BA-B9CC-63F6-8615-89FC7AA4F7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96350B-B694-B131-6668-D5DFA0238A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FFF93-2D01-4137-B945-BE4FB47124C0}" type="datetimeFigureOut">
              <a:rPr lang="en-AU" smtClean="0"/>
              <a:t>27/05/2024</a:t>
            </a:fld>
            <a:endParaRPr lang="en-AU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4DB731-3781-712C-FC5F-DA61A90214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3F86A4-58EA-B373-DB90-1A9A0F49E5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D031D-ADE8-401A-978B-55704A0E049B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6206770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EF6BD38-48C2-15D2-2394-EE9595FF8C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4EA0E3-A7FB-503B-BA23-6FDC27D245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E8A2D9-9FD9-99B4-F54B-8C21698505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CBFFF93-2D01-4137-B945-BE4FB47124C0}" type="datetimeFigureOut">
              <a:rPr lang="en-AU" smtClean="0"/>
              <a:t>27/05/2024</a:t>
            </a:fld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40B4EE-78B6-6441-3595-596CFCADD1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CD99A0-1FD4-353E-CF5B-348F757907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D4D031D-ADE8-401A-978B-55704A0E049B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9115334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29D42A-823E-B03C-4A77-342DC76B1C3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/>
              <a:t>Heterogenous Swarming and Formations of BOLT and RVR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CFD7AE5-9892-F3C3-C658-999AF64B1D9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2920894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D3D3F7-0BDB-2303-F808-4C2033F80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Communications</a:t>
            </a:r>
            <a:endParaRPr lang="en-AU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3F6EEB-8232-D29F-750E-7FE874B425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44581"/>
            <a:ext cx="5157787" cy="41123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Infrared</a:t>
            </a:r>
            <a:endParaRPr lang="en-AU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FBC5D26-14D3-6F8D-0780-6D675D6288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055813"/>
            <a:ext cx="5157787" cy="3684588"/>
          </a:xfrm>
        </p:spPr>
        <p:txBody>
          <a:bodyPr/>
          <a:lstStyle/>
          <a:p>
            <a:r>
              <a:rPr lang="en-US" dirty="0"/>
              <a:t>Line of Sight</a:t>
            </a:r>
          </a:p>
          <a:p>
            <a:r>
              <a:rPr lang="en-US" dirty="0"/>
              <a:t>Can transmit distance and data</a:t>
            </a:r>
            <a:endParaRPr lang="en-AU" dirty="0"/>
          </a:p>
          <a:p>
            <a:r>
              <a:rPr lang="en-AU" dirty="0"/>
              <a:t>Existing implementation of BOLT IR following of RVR</a:t>
            </a:r>
          </a:p>
          <a:p>
            <a:r>
              <a:rPr lang="en-AU" dirty="0"/>
              <a:t>Python implementation cannot adjust following or send complex custom messages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FB85F24-AD5B-1E2D-AEAE-2DFAEB18E3A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44579"/>
            <a:ext cx="5183188" cy="41123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Bluetooth </a:t>
            </a:r>
            <a:endParaRPr lang="en-AU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0FF9F53-BC89-9744-2ABE-0EF03CFEAF1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055813"/>
            <a:ext cx="5183188" cy="3684588"/>
          </a:xfrm>
        </p:spPr>
        <p:txBody>
          <a:bodyPr/>
          <a:lstStyle/>
          <a:p>
            <a:r>
              <a:rPr lang="en-US" dirty="0"/>
              <a:t>RF communication</a:t>
            </a:r>
          </a:p>
          <a:p>
            <a:r>
              <a:rPr lang="en-US" dirty="0"/>
              <a:t>BOLT given commands through spheroV2 API via Python</a:t>
            </a:r>
          </a:p>
          <a:p>
            <a:r>
              <a:rPr lang="en-US" dirty="0"/>
              <a:t>Processing can be performed on Raspberry Pi 3B+</a:t>
            </a:r>
          </a:p>
          <a:p>
            <a:pPr marL="0" indent="0">
              <a:buNone/>
            </a:pPr>
            <a:endParaRPr lang="en-US" dirty="0"/>
          </a:p>
          <a:p>
            <a:endParaRPr lang="en-AU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C3E7758-9DA7-B156-480B-5EAD38AAA1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7" t="8671" r="4187"/>
          <a:stretch/>
        </p:blipFill>
        <p:spPr>
          <a:xfrm>
            <a:off x="0" y="6105526"/>
            <a:ext cx="12192000" cy="752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069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1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6C6AC"/>
                                      </p:to>
                                    </p:animClr>
                                    <p:set>
                                      <p:cBhvr>
                                        <p:cTn id="7" dur="1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" dur="1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6C6AC"/>
                                      </p:to>
                                    </p:animClr>
                                    <p:set>
                                      <p:cBhvr>
                                        <p:cTn id="11" dur="1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1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" dur="1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B3E5A1"/>
                                      </p:to>
                                    </p:animClr>
                                    <p:set>
                                      <p:cBhvr>
                                        <p:cTn id="15" dur="1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1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" dur="1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B3E5A1"/>
                                      </p:to>
                                    </p:animClr>
                                    <p:set>
                                      <p:cBhvr>
                                        <p:cTn id="19" dur="1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1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0288C6B4-AFC3-407F-A595-EFFD38D4C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8" name="Freeform: Shape 17">
            <a:extLst>
              <a:ext uri="{FF2B5EF4-FFF2-40B4-BE49-F238E27FC236}">
                <a16:creationId xmlns:a16="http://schemas.microsoft.com/office/drawing/2014/main" id="{CF236821-17FE-429B-8D2C-08E13A64E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0" name="Freeform: Shape 19">
            <a:extLst>
              <a:ext uri="{FF2B5EF4-FFF2-40B4-BE49-F238E27FC236}">
                <a16:creationId xmlns:a16="http://schemas.microsoft.com/office/drawing/2014/main" id="{C0BDBCD2-E081-43AB-9119-C55465E59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E3DB5105-3124-2189-0BE9-B21FD2A3E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23901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Communications - Proof  of Concept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26546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893" y="2443480"/>
            <a:ext cx="33832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46265C1-9F05-020E-12B8-DBB7BC122B43}"/>
              </a:ext>
            </a:extLst>
          </p:cNvPr>
          <p:cNvSpPr txBox="1"/>
          <p:nvPr/>
        </p:nvSpPr>
        <p:spPr>
          <a:xfrm>
            <a:off x="371094" y="2718054"/>
            <a:ext cx="3438906" cy="3207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700" dirty="0"/>
              <a:t>Built off existing RVR code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17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700" dirty="0"/>
              <a:t>Code ran: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RVR moving and turning sporadically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BOLT moving in straight line while slowly updating its heading</a:t>
            </a:r>
          </a:p>
        </p:txBody>
      </p:sp>
      <p:pic>
        <p:nvPicPr>
          <p:cNvPr id="10" name="Content Placeholder 9" descr="A graph of a line&#10;&#10;Description automatically generated">
            <a:extLst>
              <a:ext uri="{FF2B5EF4-FFF2-40B4-BE49-F238E27FC236}">
                <a16:creationId xmlns:a16="http://schemas.microsoft.com/office/drawing/2014/main" id="{0CAB25F5-A8D6-543A-5B39-BCF02A6DE9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1184" y="883539"/>
            <a:ext cx="6922008" cy="5191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3176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75C1DB-9239-DF74-C5D6-C9F888B8D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478" y="1683756"/>
            <a:ext cx="3115265" cy="2396359"/>
          </a:xfrm>
        </p:spPr>
        <p:txBody>
          <a:bodyPr anchor="b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Simulations</a:t>
            </a:r>
            <a:endParaRPr lang="en-AU" sz="4000">
              <a:solidFill>
                <a:srgbClr val="FFFFF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965367-16DB-8781-CCBF-6C1BD75B71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6391" y="1156876"/>
            <a:ext cx="3963330" cy="16900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177E202-B6CE-B40D-CD9F-8C21FCBAF1BC}"/>
              </a:ext>
            </a:extLst>
          </p:cNvPr>
          <p:cNvSpPr txBox="1"/>
          <p:nvPr/>
        </p:nvSpPr>
        <p:spPr>
          <a:xfrm>
            <a:off x="6559238" y="556708"/>
            <a:ext cx="28376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30352">
              <a:spcAft>
                <a:spcPts val="600"/>
              </a:spcAft>
            </a:pP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Unexpected Collisions</a:t>
            </a:r>
            <a:endParaRPr lang="en-AU" sz="3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548C80-AFB7-57D1-B74C-180C61FE5B8F}"/>
              </a:ext>
            </a:extLst>
          </p:cNvPr>
          <p:cNvSpPr txBox="1"/>
          <p:nvPr/>
        </p:nvSpPr>
        <p:spPr>
          <a:xfrm>
            <a:off x="6823200" y="3410879"/>
            <a:ext cx="23097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30352">
              <a:spcAft>
                <a:spcPts val="600"/>
              </a:spcAft>
            </a:pP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Swarm Divergence</a:t>
            </a:r>
            <a:endParaRPr lang="en-AU" sz="3600" dirty="0"/>
          </a:p>
        </p:txBody>
      </p:sp>
      <p:pic>
        <p:nvPicPr>
          <p:cNvPr id="8" name="Picture 7" descr="A white and black checkered surface with black dots&#10;&#10;Description automatically generated">
            <a:extLst>
              <a:ext uri="{FF2B5EF4-FFF2-40B4-BE49-F238E27FC236}">
                <a16:creationId xmlns:a16="http://schemas.microsoft.com/office/drawing/2014/main" id="{DEB617AA-2F2F-6C39-58A7-555336F38F9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39"/>
          <a:stretch/>
        </p:blipFill>
        <p:spPr>
          <a:xfrm>
            <a:off x="5996391" y="4011047"/>
            <a:ext cx="4043221" cy="1690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2035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D449E-AD17-9779-EA58-56C0574070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Code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13BE1A-954B-001B-7225-AD09FAA9DB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Vicon Bridge</a:t>
            </a:r>
          </a:p>
          <a:p>
            <a:pPr lvl="1"/>
            <a:r>
              <a:rPr lang="en-US" dirty="0"/>
              <a:t>Python Vicon DataStream SDK is Windows only, no existing ARM compiled version</a:t>
            </a:r>
          </a:p>
          <a:p>
            <a:pPr lvl="1"/>
            <a:r>
              <a:rPr lang="en-US" dirty="0"/>
              <a:t>Vicon bridge transmits </a:t>
            </a:r>
            <a:r>
              <a:rPr lang="en-US" dirty="0" err="1"/>
              <a:t>vicon</a:t>
            </a:r>
            <a:r>
              <a:rPr lang="en-US" dirty="0"/>
              <a:t> data from Windows via pylsl to Raspberry Pi</a:t>
            </a:r>
          </a:p>
          <a:p>
            <a:pPr lvl="1"/>
            <a:r>
              <a:rPr lang="en-US" dirty="0"/>
              <a:t>Modified to transmit robot identifiers and BOLT location data to Raspberry Pi</a:t>
            </a:r>
          </a:p>
          <a:p>
            <a:r>
              <a:rPr lang="en-US" dirty="0"/>
              <a:t>Vicon Locator</a:t>
            </a:r>
          </a:p>
          <a:p>
            <a:pPr lvl="1"/>
            <a:r>
              <a:rPr lang="en-US" dirty="0"/>
              <a:t>Pulls pylsl stream from Vicon Bridge run on laptop and passes data to RVR and BOLT Agent objects</a:t>
            </a:r>
          </a:p>
          <a:p>
            <a:pPr lvl="1"/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7786824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883250-A0C0-D246-5F91-46D19F537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Code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04A4EC-9F73-4EE7-31FA-C3A87692F5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Agents</a:t>
            </a:r>
          </a:p>
          <a:p>
            <a:pPr lvl="1"/>
            <a:r>
              <a:rPr lang="en-US" dirty="0"/>
              <a:t>Boid agent object with knowledge of its own and its neighbours’ position and velocity</a:t>
            </a:r>
          </a:p>
          <a:p>
            <a:pPr lvl="1"/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iteration utilised RVR and BOLT specific methods</a:t>
            </a:r>
          </a:p>
          <a:p>
            <a:pPr lvl="2"/>
            <a:r>
              <a:rPr lang="en-US" dirty="0"/>
              <a:t>Conflicts with RVR asyncio library</a:t>
            </a:r>
          </a:p>
          <a:p>
            <a:pPr lvl="1"/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iteration utilises RVRAgent and BOLTAgent specific objects</a:t>
            </a:r>
          </a:p>
          <a:p>
            <a:r>
              <a:rPr lang="en-US" dirty="0"/>
              <a:t>RVR Controller</a:t>
            </a:r>
          </a:p>
          <a:p>
            <a:pPr lvl="1"/>
            <a:r>
              <a:rPr lang="en-US" dirty="0"/>
              <a:t>Initialise the Vicon Connection, RVR and BOLTs, </a:t>
            </a:r>
          </a:p>
          <a:p>
            <a:pPr lvl="1"/>
            <a:r>
              <a:rPr lang="en-US" dirty="0"/>
              <a:t>Pass location data locally on the Raspberry Pi</a:t>
            </a:r>
          </a:p>
          <a:p>
            <a:pPr lvl="1"/>
            <a:r>
              <a:rPr lang="en-US" dirty="0"/>
              <a:t>Transmit local data over TDP LAN to other Raspberry Pi’s</a:t>
            </a:r>
          </a:p>
        </p:txBody>
      </p:sp>
    </p:spTree>
    <p:extLst>
      <p:ext uri="{BB962C8B-B14F-4D97-AF65-F5344CB8AC3E}">
        <p14:creationId xmlns:p14="http://schemas.microsoft.com/office/powerpoint/2010/main" val="948872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diagram of a company&#10;&#10;Description automatically generated">
            <a:extLst>
              <a:ext uri="{FF2B5EF4-FFF2-40B4-BE49-F238E27FC236}">
                <a16:creationId xmlns:a16="http://schemas.microsoft.com/office/drawing/2014/main" id="{4FB4A3E2-098E-7FD3-2EDB-F2FB9B6D41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750570"/>
            <a:ext cx="11277600" cy="5356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7136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7457D-3817-0716-1AA1-3274B29917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Future Work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0E017B4-3327-E2AD-AD6B-702E3CD171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Gantt chart here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3823649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69CE3-5395-BF3C-A5F7-0FFC8666C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1D14C2-E04C-F67A-7725-9A53FD1F6D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Points on future work</a:t>
            </a:r>
          </a:p>
        </p:txBody>
      </p:sp>
    </p:spTree>
    <p:extLst>
      <p:ext uri="{BB962C8B-B14F-4D97-AF65-F5344CB8AC3E}">
        <p14:creationId xmlns:p14="http://schemas.microsoft.com/office/powerpoint/2010/main" val="2972476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D1989-9F76-4C0B-3D69-811C3E572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D89401-1946-A436-9696-57CF42F441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735266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A32BB5-4074-A2E5-C2CB-28AA22F5A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5832E5-4C3F-6984-B5A6-C67F298BA6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Aim: </a:t>
            </a:r>
          </a:p>
          <a:p>
            <a:pPr lvl="1"/>
            <a:r>
              <a:rPr lang="en-AU" dirty="0"/>
              <a:t>To achieve emergent formations within heterogeneous swarms of RVR and BOLT robots</a:t>
            </a:r>
          </a:p>
          <a:p>
            <a:r>
              <a:rPr lang="en-AU" dirty="0"/>
              <a:t>Significance:</a:t>
            </a:r>
          </a:p>
          <a:p>
            <a:pPr lvl="1"/>
            <a:r>
              <a:rPr lang="en-AU" dirty="0"/>
              <a:t>Research into formations of heterogeneous swarms lags that of homogeneous swarms</a:t>
            </a:r>
          </a:p>
          <a:p>
            <a:pPr lvl="1"/>
            <a:r>
              <a:rPr lang="en-AU" dirty="0"/>
              <a:t>Heterogeneous swarms have shown significant promise in real – world applications</a:t>
            </a:r>
          </a:p>
          <a:p>
            <a:pPr lvl="1"/>
            <a:endParaRPr lang="en-AU" dirty="0"/>
          </a:p>
          <a:p>
            <a:pPr marL="0" indent="0">
              <a:buNone/>
            </a:pP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654994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7D4B7-BD86-9401-94CB-2346951285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Literature Review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6F47CDD-387F-B68B-21AC-57D0A2F9537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10295704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2069920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0A3188-01B7-5B19-9250-8552092B3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Literature Review cont.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42C6F7-1BC0-EC94-41B6-D6736F6198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Identified gaps in knowledge:</a:t>
            </a:r>
          </a:p>
          <a:p>
            <a:pPr lvl="1"/>
            <a:r>
              <a:rPr lang="en-US" dirty="0"/>
              <a:t>Limited implementation of heterogeneous swarms using commercially available robots</a:t>
            </a:r>
          </a:p>
          <a:p>
            <a:pPr lvl="1"/>
            <a:r>
              <a:rPr lang="en-US" dirty="0"/>
              <a:t> Formations in heterogeneous swarms are created using a top – down ‘control’ strategy vs. emergent collective behaviour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0" indent="0">
              <a:buNone/>
            </a:pPr>
            <a:br>
              <a:rPr lang="en-AU" dirty="0"/>
            </a:br>
            <a:endParaRPr lang="en-AU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01763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group of birds in the sky&#10;&#10;Description automatically generated">
            <a:extLst>
              <a:ext uri="{FF2B5EF4-FFF2-40B4-BE49-F238E27FC236}">
                <a16:creationId xmlns:a16="http://schemas.microsoft.com/office/drawing/2014/main" id="{7BE5F5C0-81CF-FF0F-0342-CDD2FB27C6B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4" t="3626" r="3551" b="6866"/>
          <a:stretch/>
        </p:blipFill>
        <p:spPr>
          <a:xfrm>
            <a:off x="838199" y="596349"/>
            <a:ext cx="10134601" cy="57912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45DC663-B9E5-23C4-C22C-080839F213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41752"/>
            <a:ext cx="4391025" cy="132343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Boid Swarming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86F1121-B87A-98B2-C74F-68540BF4D4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2965191"/>
            <a:ext cx="10293626" cy="263550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 dirty="0">
                <a:solidFill>
                  <a:schemeClr val="bg1">
                    <a:alpha val="80000"/>
                  </a:schemeClr>
                </a:solidFill>
              </a:rPr>
              <a:t>Agent’s move based on rules:</a:t>
            </a:r>
          </a:p>
          <a:p>
            <a:pPr lvl="1"/>
            <a:r>
              <a:rPr lang="en-US" sz="2000" dirty="0">
                <a:solidFill>
                  <a:schemeClr val="bg1">
                    <a:alpha val="80000"/>
                  </a:schemeClr>
                </a:solidFill>
              </a:rPr>
              <a:t>Separation</a:t>
            </a:r>
          </a:p>
          <a:p>
            <a:pPr lvl="2"/>
            <a:r>
              <a:rPr lang="en-US" dirty="0">
                <a:solidFill>
                  <a:schemeClr val="bg1">
                    <a:alpha val="80000"/>
                  </a:schemeClr>
                </a:solidFill>
              </a:rPr>
              <a:t>Avoid neighbours to prevent collision</a:t>
            </a:r>
          </a:p>
          <a:p>
            <a:pPr lvl="1"/>
            <a:r>
              <a:rPr lang="en-US" sz="2000" dirty="0">
                <a:solidFill>
                  <a:schemeClr val="bg1">
                    <a:alpha val="80000"/>
                  </a:schemeClr>
                </a:solidFill>
              </a:rPr>
              <a:t>Cohesion</a:t>
            </a:r>
          </a:p>
          <a:p>
            <a:pPr lvl="2"/>
            <a:r>
              <a:rPr lang="en-US" dirty="0">
                <a:solidFill>
                  <a:schemeClr val="bg1">
                    <a:alpha val="80000"/>
                  </a:schemeClr>
                </a:solidFill>
              </a:rPr>
              <a:t>Move towards average position of neighbours</a:t>
            </a:r>
          </a:p>
          <a:p>
            <a:pPr lvl="1"/>
            <a:r>
              <a:rPr lang="en-US" sz="2000" dirty="0">
                <a:solidFill>
                  <a:schemeClr val="bg1">
                    <a:alpha val="80000"/>
                  </a:schemeClr>
                </a:solidFill>
              </a:rPr>
              <a:t>Alignment</a:t>
            </a:r>
          </a:p>
          <a:p>
            <a:pPr lvl="2"/>
            <a:r>
              <a:rPr lang="en-US" dirty="0">
                <a:solidFill>
                  <a:schemeClr val="bg1">
                    <a:alpha val="80000"/>
                  </a:schemeClr>
                </a:solidFill>
              </a:rPr>
              <a:t>Move in average heading of neighbours</a:t>
            </a:r>
          </a:p>
        </p:txBody>
      </p:sp>
    </p:spTree>
    <p:extLst>
      <p:ext uri="{BB962C8B-B14F-4D97-AF65-F5344CB8AC3E}">
        <p14:creationId xmlns:p14="http://schemas.microsoft.com/office/powerpoint/2010/main" val="38471959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4" name="Rectangle 63">
            <a:extLst>
              <a:ext uri="{FF2B5EF4-FFF2-40B4-BE49-F238E27FC236}">
                <a16:creationId xmlns:a16="http://schemas.microsoft.com/office/drawing/2014/main" id="{B712E947-0734-45F9-9C4F-41114EC3A3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285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12B3290A-D3BF-4B87-B55B-FD9A98B497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9030" cy="1576446"/>
            <a:chOff x="0" y="0"/>
            <a:chExt cx="12192002" cy="1576446"/>
          </a:xfrm>
        </p:grpSpPr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033A715A-0686-440A-8F40-441B42A660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 flipH="1">
              <a:off x="2" y="0"/>
              <a:ext cx="12191998" cy="1575955"/>
            </a:xfrm>
            <a:prstGeom prst="rect">
              <a:avLst/>
            </a:prstGeom>
            <a:gradFill>
              <a:gsLst>
                <a:gs pos="0">
                  <a:srgbClr val="000000">
                    <a:alpha val="96000"/>
                  </a:srgbClr>
                </a:gs>
                <a:gs pos="100000">
                  <a:schemeClr val="accent1">
                    <a:lumMod val="75000"/>
                  </a:schemeClr>
                </a:gs>
              </a:gsLst>
              <a:lin ang="8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4761657F-19F2-425B-B7E9-0118CD13C3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5307778" y="-5307778"/>
              <a:ext cx="1576446" cy="12192002"/>
            </a:xfrm>
            <a:prstGeom prst="rect">
              <a:avLst/>
            </a:prstGeom>
            <a:gradFill>
              <a:gsLst>
                <a:gs pos="45000">
                  <a:schemeClr val="accent1">
                    <a:alpha val="0"/>
                  </a:schemeClr>
                </a:gs>
                <a:gs pos="99000">
                  <a:srgbClr val="000000">
                    <a:alpha val="74000"/>
                  </a:srgbClr>
                </a:gs>
              </a:gsLst>
              <a:lin ang="11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E27B6634-79D3-4EDD-A77A-1065D6F3A4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825434" y="0"/>
              <a:ext cx="4303422" cy="1575461"/>
            </a:xfrm>
            <a:prstGeom prst="rect">
              <a:avLst/>
            </a:prstGeom>
            <a:gradFill>
              <a:gsLst>
                <a:gs pos="0">
                  <a:schemeClr val="accent1">
                    <a:alpha val="17000"/>
                  </a:schemeClr>
                </a:gs>
                <a:gs pos="74000">
                  <a:schemeClr val="accent1">
                    <a:lumMod val="50000"/>
                    <a:alpha val="0"/>
                  </a:schemeClr>
                </a:gs>
              </a:gsLst>
              <a:lin ang="14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F4EFC7A-8AC6-039C-AD70-AAFA4033D9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8" y="319314"/>
            <a:ext cx="9477377" cy="103051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Emergent Behaviour</a:t>
            </a:r>
          </a:p>
        </p:txBody>
      </p:sp>
      <p:pic>
        <p:nvPicPr>
          <p:cNvPr id="9" name="Picture 8" descr="A collage of images of a variety of lines&#10;&#10;Description automatically generated with medium confidence">
            <a:extLst>
              <a:ext uri="{FF2B5EF4-FFF2-40B4-BE49-F238E27FC236}">
                <a16:creationId xmlns:a16="http://schemas.microsoft.com/office/drawing/2014/main" id="{41AD5B2C-62B1-483C-8E2F-DCD6E2EC68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557" y="2984652"/>
            <a:ext cx="2829759" cy="35706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FEC7E20-E975-6CD4-E937-F38E10D1F70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6061"/>
          <a:stretch/>
        </p:blipFill>
        <p:spPr>
          <a:xfrm>
            <a:off x="4850617" y="3131120"/>
            <a:ext cx="6017408" cy="292153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1498365-494F-6BD0-49FE-E94BA51541FC}"/>
              </a:ext>
            </a:extLst>
          </p:cNvPr>
          <p:cNvSpPr txBox="1"/>
          <p:nvPr/>
        </p:nvSpPr>
        <p:spPr>
          <a:xfrm>
            <a:off x="1323975" y="2141816"/>
            <a:ext cx="9496427" cy="13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Exists in nature through evolutionary drive (e.g. : birds flocking, ants in a line)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Modifying Boid parameters to recreate this within artificial swarms</a:t>
            </a:r>
          </a:p>
        </p:txBody>
      </p:sp>
    </p:spTree>
    <p:extLst>
      <p:ext uri="{BB962C8B-B14F-4D97-AF65-F5344CB8AC3E}">
        <p14:creationId xmlns:p14="http://schemas.microsoft.com/office/powerpoint/2010/main" val="6294056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2C7E61-D9F5-F00F-0739-5759901693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AU" sz="4000" dirty="0">
                <a:solidFill>
                  <a:srgbClr val="FFFFFF"/>
                </a:solidFill>
              </a:rPr>
              <a:t>Current Progress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F7DC537-BFA9-3AC3-46BE-87B5AE1D6D2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79236604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8553754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3" name="Rectangle 1032">
            <a:extLst>
              <a:ext uri="{FF2B5EF4-FFF2-40B4-BE49-F238E27FC236}">
                <a16:creationId xmlns:a16="http://schemas.microsoft.com/office/drawing/2014/main" id="{B712E947-0734-45F9-9C4F-41114EC3A3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285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35" name="Group 1034">
            <a:extLst>
              <a:ext uri="{FF2B5EF4-FFF2-40B4-BE49-F238E27FC236}">
                <a16:creationId xmlns:a16="http://schemas.microsoft.com/office/drawing/2014/main" id="{12B3290A-D3BF-4B87-B55B-FD9A98B497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9030" cy="1576446"/>
            <a:chOff x="0" y="0"/>
            <a:chExt cx="12192002" cy="1576446"/>
          </a:xfrm>
        </p:grpSpPr>
        <p:sp>
          <p:nvSpPr>
            <p:cNvPr id="1036" name="Rectangle 1035">
              <a:extLst>
                <a:ext uri="{FF2B5EF4-FFF2-40B4-BE49-F238E27FC236}">
                  <a16:creationId xmlns:a16="http://schemas.microsoft.com/office/drawing/2014/main" id="{033A715A-0686-440A-8F40-441B42A660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 flipH="1">
              <a:off x="2" y="0"/>
              <a:ext cx="12191998" cy="1575955"/>
            </a:xfrm>
            <a:prstGeom prst="rect">
              <a:avLst/>
            </a:prstGeom>
            <a:gradFill>
              <a:gsLst>
                <a:gs pos="0">
                  <a:srgbClr val="000000">
                    <a:alpha val="96000"/>
                  </a:srgbClr>
                </a:gs>
                <a:gs pos="100000">
                  <a:schemeClr val="accent1">
                    <a:lumMod val="75000"/>
                  </a:schemeClr>
                </a:gs>
              </a:gsLst>
              <a:lin ang="8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7" name="Rectangle 1036">
              <a:extLst>
                <a:ext uri="{FF2B5EF4-FFF2-40B4-BE49-F238E27FC236}">
                  <a16:creationId xmlns:a16="http://schemas.microsoft.com/office/drawing/2014/main" id="{4761657F-19F2-425B-B7E9-0118CD13C3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5307778" y="-5307778"/>
              <a:ext cx="1576446" cy="12192002"/>
            </a:xfrm>
            <a:prstGeom prst="rect">
              <a:avLst/>
            </a:prstGeom>
            <a:gradFill>
              <a:gsLst>
                <a:gs pos="45000">
                  <a:schemeClr val="accent1">
                    <a:alpha val="0"/>
                  </a:schemeClr>
                </a:gs>
                <a:gs pos="99000">
                  <a:srgbClr val="000000">
                    <a:alpha val="74000"/>
                  </a:srgbClr>
                </a:gs>
              </a:gsLst>
              <a:lin ang="11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38" name="Rectangle 1037">
              <a:extLst>
                <a:ext uri="{FF2B5EF4-FFF2-40B4-BE49-F238E27FC236}">
                  <a16:creationId xmlns:a16="http://schemas.microsoft.com/office/drawing/2014/main" id="{E27B6634-79D3-4EDD-A77A-1065D6F3A4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825434" y="0"/>
              <a:ext cx="4303422" cy="1575461"/>
            </a:xfrm>
            <a:prstGeom prst="rect">
              <a:avLst/>
            </a:prstGeom>
            <a:gradFill>
              <a:gsLst>
                <a:gs pos="0">
                  <a:schemeClr val="accent1">
                    <a:alpha val="17000"/>
                  </a:schemeClr>
                </a:gs>
                <a:gs pos="74000">
                  <a:schemeClr val="accent1">
                    <a:lumMod val="50000"/>
                    <a:alpha val="0"/>
                  </a:schemeClr>
                </a:gs>
              </a:gsLst>
              <a:lin ang="14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CF636B6-55B4-B89A-6CAA-02047033C9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8" y="319314"/>
            <a:ext cx="9477377" cy="1030515"/>
          </a:xfrm>
        </p:spPr>
        <p:txBody>
          <a:bodyPr anchor="ctr">
            <a:normAutofit/>
          </a:bodyPr>
          <a:lstStyle/>
          <a:p>
            <a:r>
              <a:rPr lang="en-AU" sz="4000" dirty="0">
                <a:solidFill>
                  <a:srgbClr val="FFFFFF"/>
                </a:solidFill>
              </a:rPr>
              <a:t>RVR and BOLT</a:t>
            </a:r>
            <a:r>
              <a:rPr lang="en-US" sz="4000" dirty="0">
                <a:solidFill>
                  <a:srgbClr val="FFFFFF"/>
                </a:solidFill>
              </a:rPr>
              <a:t> Similarities</a:t>
            </a:r>
            <a:endParaRPr lang="en-AU" sz="4000" dirty="0">
              <a:solidFill>
                <a:srgbClr val="FFFFFF"/>
              </a:solidFill>
            </a:endParaRPr>
          </a:p>
        </p:txBody>
      </p:sp>
      <p:pic>
        <p:nvPicPr>
          <p:cNvPr id="1026" name="Picture 2" descr="Sphero RVR+ Programmable Robot">
            <a:extLst>
              <a:ext uri="{FF2B5EF4-FFF2-40B4-BE49-F238E27FC236}">
                <a16:creationId xmlns:a16="http://schemas.microsoft.com/office/drawing/2014/main" id="{14A58435-398C-4350-AF19-79FEBB2DC8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24859" y="1848346"/>
            <a:ext cx="2617365" cy="2617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phero BOLT">
            <a:extLst>
              <a:ext uri="{FF2B5EF4-FFF2-40B4-BE49-F238E27FC236}">
                <a16:creationId xmlns:a16="http://schemas.microsoft.com/office/drawing/2014/main" id="{0974B73A-FC30-4226-013B-B66F318E61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24860" y="3967754"/>
            <a:ext cx="2617365" cy="2617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FD6AEAF-E787-114B-93E0-72D0626715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8" y="2093843"/>
            <a:ext cx="3452193" cy="4361769"/>
          </a:xfrm>
        </p:spPr>
        <p:txBody>
          <a:bodyPr>
            <a:normAutofit/>
          </a:bodyPr>
          <a:lstStyle/>
          <a:p>
            <a:r>
              <a:rPr lang="en-US" sz="2400" dirty="0"/>
              <a:t>Accelerometer</a:t>
            </a:r>
          </a:p>
          <a:p>
            <a:r>
              <a:rPr lang="en-US" sz="2400" dirty="0"/>
              <a:t>Gyroscope</a:t>
            </a:r>
          </a:p>
          <a:p>
            <a:r>
              <a:rPr lang="en-US" sz="2400" dirty="0"/>
              <a:t>Magnetometer</a:t>
            </a:r>
          </a:p>
          <a:p>
            <a:r>
              <a:rPr lang="en-US" sz="2400" dirty="0"/>
              <a:t>Light Sensor</a:t>
            </a:r>
          </a:p>
          <a:p>
            <a:r>
              <a:rPr lang="en-US" sz="2400" dirty="0"/>
              <a:t>Encoders</a:t>
            </a:r>
          </a:p>
        </p:txBody>
      </p:sp>
    </p:spTree>
    <p:extLst>
      <p:ext uri="{BB962C8B-B14F-4D97-AF65-F5344CB8AC3E}">
        <p14:creationId xmlns:p14="http://schemas.microsoft.com/office/powerpoint/2010/main" val="9437119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7" name="Rectangle 2056">
            <a:extLst>
              <a:ext uri="{FF2B5EF4-FFF2-40B4-BE49-F238E27FC236}">
                <a16:creationId xmlns:a16="http://schemas.microsoft.com/office/drawing/2014/main" id="{B712E947-0734-45F9-9C4F-41114EC3A3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636B6-55B4-B89A-6CAA-02047033C9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396" y="457201"/>
            <a:ext cx="5814240" cy="1556870"/>
          </a:xfrm>
        </p:spPr>
        <p:txBody>
          <a:bodyPr anchor="b">
            <a:normAutofit/>
          </a:bodyPr>
          <a:lstStyle/>
          <a:p>
            <a:r>
              <a:rPr lang="en-AU" sz="4000"/>
              <a:t>RVR and BOLT </a:t>
            </a:r>
            <a:r>
              <a:rPr lang="en-US" sz="4000"/>
              <a:t>Differences</a:t>
            </a:r>
            <a:endParaRPr lang="en-AU" sz="400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FD6AEAF-E787-114B-93E0-72D0626715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6396" y="2277036"/>
            <a:ext cx="5814239" cy="3461155"/>
          </a:xfrm>
        </p:spPr>
        <p:txBody>
          <a:bodyPr>
            <a:normAutofit/>
          </a:bodyPr>
          <a:lstStyle/>
          <a:p>
            <a:r>
              <a:rPr lang="en-US" sz="2000" dirty="0"/>
              <a:t>RVR - Raspberry Pi 3B via UART</a:t>
            </a:r>
          </a:p>
          <a:p>
            <a:pPr lvl="1"/>
            <a:r>
              <a:rPr lang="en-US" sz="2000" dirty="0"/>
              <a:t>GPIO Expansion Pins</a:t>
            </a:r>
          </a:p>
          <a:p>
            <a:pPr lvl="1"/>
            <a:r>
              <a:rPr lang="en-US" sz="2000" dirty="0"/>
              <a:t>Bluetooth 4.2</a:t>
            </a:r>
          </a:p>
          <a:p>
            <a:pPr lvl="1"/>
            <a:r>
              <a:rPr lang="en-US" sz="2000" dirty="0"/>
              <a:t>USB 2.0</a:t>
            </a:r>
          </a:p>
          <a:p>
            <a:pPr lvl="1"/>
            <a:r>
              <a:rPr lang="en-AU" sz="2000" dirty="0"/>
              <a:t>WiFi</a:t>
            </a:r>
          </a:p>
          <a:p>
            <a:r>
              <a:rPr lang="en-AU" sz="2000" dirty="0"/>
              <a:t>BOLT - Onboard microcontroller</a:t>
            </a:r>
          </a:p>
          <a:p>
            <a:pPr lvl="1"/>
            <a:r>
              <a:rPr lang="en-AU" sz="2000" dirty="0"/>
              <a:t>Bluetooth 4+</a:t>
            </a:r>
          </a:p>
          <a:p>
            <a:pPr lvl="1"/>
            <a:r>
              <a:rPr lang="en-AU" sz="2000" dirty="0"/>
              <a:t>IR Transceiver</a:t>
            </a:r>
          </a:p>
        </p:txBody>
      </p:sp>
      <p:pic>
        <p:nvPicPr>
          <p:cNvPr id="2052" name="Picture 4" descr="Cybersecurity Lessons &amp; Educator Guide | Sphero BOLT Cybersecurity">
            <a:extLst>
              <a:ext uri="{FF2B5EF4-FFF2-40B4-BE49-F238E27FC236}">
                <a16:creationId xmlns:a16="http://schemas.microsoft.com/office/drawing/2014/main" id="{F7461ABB-3127-9F5F-5E42-4837CB296F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93757" y="1162181"/>
            <a:ext cx="4881973" cy="2074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Raspberry Pi 3 Model B+">
            <a:extLst>
              <a:ext uri="{FF2B5EF4-FFF2-40B4-BE49-F238E27FC236}">
                <a16:creationId xmlns:a16="http://schemas.microsoft.com/office/drawing/2014/main" id="{423700FB-0585-DFF8-D90C-824D3047B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703261" y="3237019"/>
            <a:ext cx="3736112" cy="2839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59" name="Rectangle 2058">
            <a:extLst>
              <a:ext uri="{FF2B5EF4-FFF2-40B4-BE49-F238E27FC236}">
                <a16:creationId xmlns:a16="http://schemas.microsoft.com/office/drawing/2014/main" id="{5A65989E-BBD5-44D7-AA86-7AFD5D46BB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66000">
                <a:srgbClr val="000000"/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1" name="Rectangle 2060">
            <a:extLst>
              <a:ext uri="{FF2B5EF4-FFF2-40B4-BE49-F238E27FC236}">
                <a16:creationId xmlns:a16="http://schemas.microsoft.com/office/drawing/2014/main" id="{231A2881-D8D7-4A7D-ACA3-E9F849F853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6400800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4851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Riblet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/>
          </a:solidFill>
          <a:prstDash val="solid"/>
        </a:ln>
        <a:ln w="58420" cap="flat" cmpd="thickThin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27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l"/>
          </a:scene3d>
          <a:sp3d prstMaterial="flat">
            <a:bevelT w="31750" h="63500" prst="riblet"/>
          </a:sp3d>
        </a:effectStyle>
        <a:effectStyle>
          <a:effectLst>
            <a:outerShdw blurRad="50800" dist="38100" dir="27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l"/>
          </a:scene3d>
          <a:sp3d prstMaterial="flat">
            <a:bevelT w="57150" h="114300" prst="ribl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1569</TotalTime>
  <Words>1109</Words>
  <Application>Microsoft Office PowerPoint</Application>
  <PresentationFormat>Widescreen</PresentationFormat>
  <Paragraphs>165</Paragraphs>
  <Slides>18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Aptos</vt:lpstr>
      <vt:lpstr>Aptos Display</vt:lpstr>
      <vt:lpstr>Arial</vt:lpstr>
      <vt:lpstr>Calibri</vt:lpstr>
      <vt:lpstr>ui-sans-serif</vt:lpstr>
      <vt:lpstr>Office Theme</vt:lpstr>
      <vt:lpstr>Heterogenous Swarming and Formations of BOLT and RVR</vt:lpstr>
      <vt:lpstr>Problem Statement</vt:lpstr>
      <vt:lpstr>Literature Review</vt:lpstr>
      <vt:lpstr>Literature Review cont.</vt:lpstr>
      <vt:lpstr>Boid Swarming</vt:lpstr>
      <vt:lpstr>Emergent Behaviour</vt:lpstr>
      <vt:lpstr>Current Progress</vt:lpstr>
      <vt:lpstr>RVR and BOLT Similarities</vt:lpstr>
      <vt:lpstr>RVR and BOLT Differences</vt:lpstr>
      <vt:lpstr>Communications</vt:lpstr>
      <vt:lpstr>Communications - Proof  of Concept </vt:lpstr>
      <vt:lpstr>Simulations</vt:lpstr>
      <vt:lpstr>Current Code</vt:lpstr>
      <vt:lpstr>Current Code</vt:lpstr>
      <vt:lpstr>PowerPoint Presentation</vt:lpstr>
      <vt:lpstr>Future Work</vt:lpstr>
      <vt:lpstr>Future Work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Heterogenous Swarming and Formations of BOLT and RVR</dc:title>
  <dc:creator>Nicholas Liu</dc:creator>
  <cp:lastModifiedBy>Nicholas Liu</cp:lastModifiedBy>
  <cp:revision>9</cp:revision>
  <dcterms:created xsi:type="dcterms:W3CDTF">2024-05-23T03:31:33Z</dcterms:created>
  <dcterms:modified xsi:type="dcterms:W3CDTF">2024-05-27T03:33:40Z</dcterms:modified>
</cp:coreProperties>
</file>